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8E676B-491D-40A6-ADC4-3FD08DCCB1E2}" v="4" dt="2019-05-07T13:38:22.4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8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Coulson" userId="c8c65609029ae322" providerId="LiveId" clId="{1A8E676B-491D-40A6-ADC4-3FD08DCCB1E2}"/>
    <pc:docChg chg="modSld">
      <pc:chgData name="Andrew Coulson" userId="c8c65609029ae322" providerId="LiveId" clId="{1A8E676B-491D-40A6-ADC4-3FD08DCCB1E2}" dt="2019-05-17T09:18:55.140" v="108" actId="6549"/>
      <pc:docMkLst>
        <pc:docMk/>
      </pc:docMkLst>
      <pc:sldChg chg="modSp">
        <pc:chgData name="Andrew Coulson" userId="c8c65609029ae322" providerId="LiveId" clId="{1A8E676B-491D-40A6-ADC4-3FD08DCCB1E2}" dt="2019-05-17T09:18:17.902" v="92" actId="20577"/>
        <pc:sldMkLst>
          <pc:docMk/>
          <pc:sldMk cId="4214131450" sldId="256"/>
        </pc:sldMkLst>
        <pc:spChg chg="mod">
          <ac:chgData name="Andrew Coulson" userId="c8c65609029ae322" providerId="LiveId" clId="{1A8E676B-491D-40A6-ADC4-3FD08DCCB1E2}" dt="2019-05-17T09:18:17.902" v="92" actId="20577"/>
          <ac:spMkLst>
            <pc:docMk/>
            <pc:sldMk cId="4214131450" sldId="256"/>
            <ac:spMk id="2" creationId="{3FE3D89D-DA8D-4379-B0A2-7A629D27A1E3}"/>
          </ac:spMkLst>
        </pc:spChg>
        <pc:spChg chg="mod">
          <ac:chgData name="Andrew Coulson" userId="c8c65609029ae322" providerId="LiveId" clId="{1A8E676B-491D-40A6-ADC4-3FD08DCCB1E2}" dt="2019-05-17T09:18:08.858" v="91" actId="6549"/>
          <ac:spMkLst>
            <pc:docMk/>
            <pc:sldMk cId="4214131450" sldId="256"/>
            <ac:spMk id="16" creationId="{93E72B22-8C9F-1D4C-9885-53685F833837}"/>
          </ac:spMkLst>
        </pc:spChg>
      </pc:sldChg>
      <pc:sldChg chg="modSp">
        <pc:chgData name="Andrew Coulson" userId="c8c65609029ae322" providerId="LiveId" clId="{1A8E676B-491D-40A6-ADC4-3FD08DCCB1E2}" dt="2019-05-17T09:18:48.450" v="104" actId="6549"/>
        <pc:sldMkLst>
          <pc:docMk/>
          <pc:sldMk cId="845748238" sldId="257"/>
        </pc:sldMkLst>
        <pc:spChg chg="mod">
          <ac:chgData name="Andrew Coulson" userId="c8c65609029ae322" providerId="LiveId" clId="{1A8E676B-491D-40A6-ADC4-3FD08DCCB1E2}" dt="2019-05-17T09:18:48.450" v="104" actId="6549"/>
          <ac:spMkLst>
            <pc:docMk/>
            <pc:sldMk cId="845748238" sldId="257"/>
            <ac:spMk id="6" creationId="{85515AD3-DFA9-BA4C-B7F8-F10F2DD0BD16}"/>
          </ac:spMkLst>
        </pc:spChg>
        <pc:spChg chg="mod">
          <ac:chgData name="Andrew Coulson" userId="c8c65609029ae322" providerId="LiveId" clId="{1A8E676B-491D-40A6-ADC4-3FD08DCCB1E2}" dt="2019-05-15T08:32:00.867" v="73" actId="1076"/>
          <ac:spMkLst>
            <pc:docMk/>
            <pc:sldMk cId="845748238" sldId="257"/>
            <ac:spMk id="8" creationId="{902C8917-C5DC-2A49-B9EA-3531A42AD8D0}"/>
          </ac:spMkLst>
        </pc:spChg>
        <pc:picChg chg="mod">
          <ac:chgData name="Andrew Coulson" userId="c8c65609029ae322" providerId="LiveId" clId="{1A8E676B-491D-40A6-ADC4-3FD08DCCB1E2}" dt="2019-05-07T13:36:43.451" v="41" actId="1035"/>
          <ac:picMkLst>
            <pc:docMk/>
            <pc:sldMk cId="845748238" sldId="257"/>
            <ac:picMk id="15" creationId="{E4828A62-2306-8544-8109-58BC0A7091E2}"/>
          </ac:picMkLst>
        </pc:picChg>
      </pc:sldChg>
      <pc:sldChg chg="modSp">
        <pc:chgData name="Andrew Coulson" userId="c8c65609029ae322" providerId="LiveId" clId="{1A8E676B-491D-40A6-ADC4-3FD08DCCB1E2}" dt="2019-05-17T09:18:55.140" v="108" actId="6549"/>
        <pc:sldMkLst>
          <pc:docMk/>
          <pc:sldMk cId="1424861408" sldId="258"/>
        </pc:sldMkLst>
        <pc:spChg chg="mod">
          <ac:chgData name="Andrew Coulson" userId="c8c65609029ae322" providerId="LiveId" clId="{1A8E676B-491D-40A6-ADC4-3FD08DCCB1E2}" dt="2019-05-17T09:18:55.140" v="108" actId="6549"/>
          <ac:spMkLst>
            <pc:docMk/>
            <pc:sldMk cId="1424861408" sldId="258"/>
            <ac:spMk id="6" creationId="{84B3A8CC-209B-9B43-BF71-D387DF76E3AE}"/>
          </ac:spMkLst>
        </pc:spChg>
        <pc:spChg chg="mod">
          <ac:chgData name="Andrew Coulson" userId="c8c65609029ae322" providerId="LiveId" clId="{1A8E676B-491D-40A6-ADC4-3FD08DCCB1E2}" dt="2019-05-15T08:46:17.037" v="86" actId="1076"/>
          <ac:spMkLst>
            <pc:docMk/>
            <pc:sldMk cId="1424861408" sldId="258"/>
            <ac:spMk id="8" creationId="{1E1F8A9B-8D4D-7C40-B4BE-01B3512F35EC}"/>
          </ac:spMkLst>
        </pc:spChg>
        <pc:grpChg chg="ord">
          <ac:chgData name="Andrew Coulson" userId="c8c65609029ae322" providerId="LiveId" clId="{1A8E676B-491D-40A6-ADC4-3FD08DCCB1E2}" dt="2019-05-07T13:38:17.534" v="42" actId="167"/>
          <ac:grpSpMkLst>
            <pc:docMk/>
            <pc:sldMk cId="1424861408" sldId="258"/>
            <ac:grpSpMk id="10" creationId="{BE189E02-F2F2-FD42-BF92-8E56FD70226B}"/>
          </ac:grpSpMkLst>
        </pc:grpChg>
      </pc:sldChg>
      <pc:sldChg chg="modSp">
        <pc:chgData name="Andrew Coulson" userId="c8c65609029ae322" providerId="LiveId" clId="{1A8E676B-491D-40A6-ADC4-3FD08DCCB1E2}" dt="2019-05-17T09:18:28.191" v="96" actId="6549"/>
        <pc:sldMkLst>
          <pc:docMk/>
          <pc:sldMk cId="1041524409" sldId="259"/>
        </pc:sldMkLst>
        <pc:spChg chg="mod">
          <ac:chgData name="Andrew Coulson" userId="c8c65609029ae322" providerId="LiveId" clId="{1A8E676B-491D-40A6-ADC4-3FD08DCCB1E2}" dt="2019-05-15T08:45:33.728" v="80" actId="1076"/>
          <ac:spMkLst>
            <pc:docMk/>
            <pc:sldMk cId="1041524409" sldId="259"/>
            <ac:spMk id="5" creationId="{9DA6E5A7-E325-D14A-B292-DF83A6FEE71C}"/>
          </ac:spMkLst>
        </pc:spChg>
        <pc:spChg chg="mod">
          <ac:chgData name="Andrew Coulson" userId="c8c65609029ae322" providerId="LiveId" clId="{1A8E676B-491D-40A6-ADC4-3FD08DCCB1E2}" dt="2019-05-17T09:18:28.191" v="96" actId="6549"/>
          <ac:spMkLst>
            <pc:docMk/>
            <pc:sldMk cId="1041524409" sldId="259"/>
            <ac:spMk id="7" creationId="{DCFCAB32-5000-8243-AB87-EDBDE7FF3F8E}"/>
          </ac:spMkLst>
        </pc:spChg>
      </pc:sldChg>
      <pc:sldChg chg="modSp">
        <pc:chgData name="Andrew Coulson" userId="c8c65609029ae322" providerId="LiveId" clId="{1A8E676B-491D-40A6-ADC4-3FD08DCCB1E2}" dt="2019-05-17T09:18:37.424" v="100" actId="6549"/>
        <pc:sldMkLst>
          <pc:docMk/>
          <pc:sldMk cId="881706372" sldId="260"/>
        </pc:sldMkLst>
        <pc:spChg chg="mod">
          <ac:chgData name="Andrew Coulson" userId="c8c65609029ae322" providerId="LiveId" clId="{1A8E676B-491D-40A6-ADC4-3FD08DCCB1E2}" dt="2019-05-17T09:18:37.424" v="100" actId="6549"/>
          <ac:spMkLst>
            <pc:docMk/>
            <pc:sldMk cId="881706372" sldId="260"/>
            <ac:spMk id="6" creationId="{423A6BC7-FD5F-1445-BE6E-656266E98429}"/>
          </ac:spMkLst>
        </pc:spChg>
        <pc:spChg chg="mod">
          <ac:chgData name="Andrew Coulson" userId="c8c65609029ae322" providerId="LiveId" clId="{1A8E676B-491D-40A6-ADC4-3FD08DCCB1E2}" dt="2019-05-15T08:45:55.686" v="83" actId="1076"/>
          <ac:spMkLst>
            <pc:docMk/>
            <pc:sldMk cId="881706372" sldId="260"/>
            <ac:spMk id="8" creationId="{46CF2FD2-9121-8142-BC2E-49AEE5AE5CD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7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6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15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2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71FF-739A-4F6E-92E3-5B6873161283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B48-F84B-45C1-A829-19CC535B5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ted.com/talks/arthur_benjamin_the_magic_of_fibonacci_numbers#t-355919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outu.be/RqqErDSLtw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17F02A-1D11-1140-99AC-CB2B6F296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" y="10048"/>
            <a:ext cx="9144000" cy="54983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89E6EE-81A8-BB4A-B0CB-DDA4D84E6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18"/>
          <a:stretch/>
        </p:blipFill>
        <p:spPr>
          <a:xfrm>
            <a:off x="-8364" y="5345895"/>
            <a:ext cx="9162803" cy="1502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E3D89D-DA8D-4379-B0A2-7A629D27A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084" y="3587232"/>
            <a:ext cx="6858000" cy="2100646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400" b="1" dirty="0">
                <a:solidFill>
                  <a:srgbClr val="006231"/>
                </a:solidFill>
                <a:latin typeface="+mn-lt"/>
              </a:rPr>
              <a:t>Number and algebra</a:t>
            </a:r>
            <a:br>
              <a:rPr lang="en-GB" sz="405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GB" sz="3200" dirty="0"/>
              <a:t>The Fibonacci numbers and </a:t>
            </a:r>
            <a:br>
              <a:rPr lang="en-GB" sz="3200" dirty="0"/>
            </a:br>
            <a:r>
              <a:rPr lang="en-GB" sz="3200" dirty="0"/>
              <a:t>the golden ratio</a:t>
            </a:r>
            <a:br>
              <a:rPr lang="en-GB" sz="3200" dirty="0"/>
            </a:br>
            <a:r>
              <a:rPr lang="en-GB" sz="2000" dirty="0"/>
              <a:t>TOK links: </a:t>
            </a:r>
            <a:r>
              <a:rPr lang="en-GB" sz="2000" i="1" dirty="0"/>
              <a:t>Is all knowledge concerned with the identification and use of patterns?</a:t>
            </a:r>
            <a:endParaRPr lang="en-GB" sz="2000" b="1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72B22-8C9F-1D4C-9885-53685F833837}"/>
              </a:ext>
            </a:extLst>
          </p:cNvPr>
          <p:cNvSpPr txBox="1"/>
          <p:nvPr/>
        </p:nvSpPr>
        <p:spPr>
          <a:xfrm>
            <a:off x="274963" y="6183621"/>
            <a:ext cx="33244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CED25-D2DE-3041-92ED-F11C47798774}"/>
              </a:ext>
            </a:extLst>
          </p:cNvPr>
          <p:cNvSpPr txBox="1"/>
          <p:nvPr/>
        </p:nvSpPr>
        <p:spPr>
          <a:xfrm>
            <a:off x="1355084" y="2381461"/>
            <a:ext cx="64721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ANALYSIS AND APPROACHES </a:t>
            </a:r>
            <a:r>
              <a:rPr lang="en-US" sz="3200" b="1" dirty="0">
                <a:solidFill>
                  <a:schemeClr val="bg1"/>
                </a:solidFill>
              </a:rPr>
              <a:t>SL</a:t>
            </a:r>
          </a:p>
        </p:txBody>
      </p:sp>
    </p:spTree>
    <p:extLst>
      <p:ext uri="{BB962C8B-B14F-4D97-AF65-F5344CB8AC3E}">
        <p14:creationId xmlns:p14="http://schemas.microsoft.com/office/powerpoint/2010/main" val="42141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C5CD0E-6604-4240-9E1F-B9F182B8CD39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6E5A7-E325-D14A-B292-DF83A6FEE71C}"/>
              </a:ext>
            </a:extLst>
          </p:cNvPr>
          <p:cNvSpPr txBox="1"/>
          <p:nvPr/>
        </p:nvSpPr>
        <p:spPr>
          <a:xfrm>
            <a:off x="1093123" y="1840263"/>
            <a:ext cx="6957754" cy="31774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Look at this set of numbers.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Can you identify any patterns within them? Discuss with the people around you what patterns you observe. </a:t>
            </a:r>
          </a:p>
          <a:p>
            <a:pPr lvl="1">
              <a:lnSpc>
                <a:spcPct val="110000"/>
              </a:lnSpc>
              <a:spcAft>
                <a:spcPts val="1800"/>
              </a:spcAft>
            </a:pPr>
            <a:r>
              <a:rPr lang="en-GB" sz="2800" b="1" dirty="0"/>
              <a:t>1, 1, 2, 3, 5, 8, 13 …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After 5 minutes, share with the class the patterns that you discovered.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A66B20C-F55C-B346-B560-CC46B8B15881}"/>
              </a:ext>
            </a:extLst>
          </p:cNvPr>
          <p:cNvGrpSpPr/>
          <p:nvPr/>
        </p:nvGrpSpPr>
        <p:grpSpPr>
          <a:xfrm>
            <a:off x="0" y="5478009"/>
            <a:ext cx="9144000" cy="1411224"/>
            <a:chOff x="0" y="5446776"/>
            <a:chExt cx="9144000" cy="1411224"/>
          </a:xfrm>
        </p:grpSpPr>
        <p:pic>
          <p:nvPicPr>
            <p:cNvPr id="9" name="Picture 8" descr="EDU_PPT_Tab.png">
              <a:extLst>
                <a:ext uri="{FF2B5EF4-FFF2-40B4-BE49-F238E27FC236}">
                  <a16:creationId xmlns:a16="http://schemas.microsoft.com/office/drawing/2014/main" id="{BC20ABAA-6D2E-3B4A-A146-B9563EF91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0" name="Picture 9" descr="EDU_INT_CMYK_Land.jpg">
              <a:extLst>
                <a:ext uri="{FF2B5EF4-FFF2-40B4-BE49-F238E27FC236}">
                  <a16:creationId xmlns:a16="http://schemas.microsoft.com/office/drawing/2014/main" id="{105AC2B5-792F-DA42-82A3-55598E92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FCAB32-5000-8243-AB87-EDBDE7FF3F8E}"/>
              </a:ext>
            </a:extLst>
          </p:cNvPr>
          <p:cNvSpPr txBox="1"/>
          <p:nvPr/>
        </p:nvSpPr>
        <p:spPr>
          <a:xfrm>
            <a:off x="274964" y="6183622"/>
            <a:ext cx="32496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</p:spTree>
    <p:extLst>
      <p:ext uri="{BB962C8B-B14F-4D97-AF65-F5344CB8AC3E}">
        <p14:creationId xmlns:p14="http://schemas.microsoft.com/office/powerpoint/2010/main" val="104152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64B9190-4861-E843-8F2E-9C9C510AC05D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2" name="Picture 11" descr="EDU_PPT_Tab.png">
              <a:extLst>
                <a:ext uri="{FF2B5EF4-FFF2-40B4-BE49-F238E27FC236}">
                  <a16:creationId xmlns:a16="http://schemas.microsoft.com/office/drawing/2014/main" id="{E93FF1BA-72B5-5344-9449-F5BB0BB6C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3" name="Picture 12" descr="EDU_INT_CMYK_Land.jpg">
              <a:extLst>
                <a:ext uri="{FF2B5EF4-FFF2-40B4-BE49-F238E27FC236}">
                  <a16:creationId xmlns:a16="http://schemas.microsoft.com/office/drawing/2014/main" id="{425A1AF0-9739-B442-AC95-5F5E7EBEF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3A6BC7-FD5F-1445-BE6E-656266E98429}"/>
              </a:ext>
            </a:extLst>
          </p:cNvPr>
          <p:cNvSpPr txBox="1"/>
          <p:nvPr/>
        </p:nvSpPr>
        <p:spPr>
          <a:xfrm>
            <a:off x="274964" y="6183621"/>
            <a:ext cx="35239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8F1AB-859C-A345-8735-25162270F894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CF2FD2-9121-8142-BC2E-49AEE5AE5CDB}"/>
              </a:ext>
            </a:extLst>
          </p:cNvPr>
          <p:cNvSpPr txBox="1"/>
          <p:nvPr/>
        </p:nvSpPr>
        <p:spPr>
          <a:xfrm>
            <a:off x="1105592" y="1444474"/>
            <a:ext cx="6932815" cy="32697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400" dirty="0"/>
              <a:t>These numbers are known as Fibonacci numbers. </a:t>
            </a:r>
          </a:p>
          <a:p>
            <a:pPr>
              <a:spcAft>
                <a:spcPts val="1800"/>
              </a:spcAft>
            </a:pPr>
            <a:r>
              <a:rPr lang="en-GB" sz="2400" dirty="0"/>
              <a:t>There are many patterns that you may not have discovered in 5 minutes. </a:t>
            </a:r>
          </a:p>
          <a:p>
            <a:pPr>
              <a:spcAft>
                <a:spcPts val="1800"/>
              </a:spcAft>
            </a:pPr>
            <a:r>
              <a:rPr lang="en-GB" sz="2400" dirty="0"/>
              <a:t>Arthur Benjamin has found many more. Watch his short TED talk on the sequence:</a:t>
            </a:r>
          </a:p>
          <a:p>
            <a:pPr>
              <a:spcAft>
                <a:spcPts val="1800"/>
              </a:spcAft>
            </a:pPr>
            <a:r>
              <a:rPr lang="en-GB" sz="2400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www.ted.com/talks/arthur_benjamin_the_magic_of_fibonacci_numbers - t-355919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0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close up of a plant&#10;&#10;Description automatically generated">
            <a:extLst>
              <a:ext uri="{FF2B5EF4-FFF2-40B4-BE49-F238E27FC236}">
                <a16:creationId xmlns:a16="http://schemas.microsoft.com/office/drawing/2014/main" id="{58BDC75A-CDA8-48A8-BEEF-63ECCABAA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952" y="3429000"/>
            <a:ext cx="4402089" cy="293701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B999828-F640-164A-A739-049E2A94BA85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0" name="Picture 9" descr="EDU_PPT_Tab.png">
              <a:extLst>
                <a:ext uri="{FF2B5EF4-FFF2-40B4-BE49-F238E27FC236}">
                  <a16:creationId xmlns:a16="http://schemas.microsoft.com/office/drawing/2014/main" id="{0E209C61-F6DD-CB46-BE4D-12D9DDA64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2" name="Picture 11" descr="EDU_INT_CMYK_Land.jpg">
              <a:extLst>
                <a:ext uri="{FF2B5EF4-FFF2-40B4-BE49-F238E27FC236}">
                  <a16:creationId xmlns:a16="http://schemas.microsoft.com/office/drawing/2014/main" id="{EED4A84D-5EC1-7045-8778-5C3EC52F1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5515AD3-DFA9-BA4C-B7F8-F10F2DD0BD16}"/>
              </a:ext>
            </a:extLst>
          </p:cNvPr>
          <p:cNvSpPr txBox="1"/>
          <p:nvPr/>
        </p:nvSpPr>
        <p:spPr>
          <a:xfrm>
            <a:off x="274963" y="6183621"/>
            <a:ext cx="32510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Huw Jones 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B97828-8874-3F4F-B644-C80D63FF9796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2C8917-C5DC-2A49-B9EA-3531A42AD8D0}"/>
              </a:ext>
            </a:extLst>
          </p:cNvPr>
          <p:cNvSpPr txBox="1"/>
          <p:nvPr/>
        </p:nvSpPr>
        <p:spPr>
          <a:xfrm>
            <a:off x="522874" y="956141"/>
            <a:ext cx="7804472" cy="792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What do all these photos have in common? </a:t>
            </a:r>
            <a:br>
              <a:rPr lang="en-GB" sz="2400" dirty="0"/>
            </a:br>
            <a:r>
              <a:rPr lang="en-GB" sz="2400" dirty="0"/>
              <a:t>Discuss. </a:t>
            </a:r>
          </a:p>
        </p:txBody>
      </p:sp>
      <p:pic>
        <p:nvPicPr>
          <p:cNvPr id="3" name="Picture 2" descr="A picture containing fruit&#10;&#10;Description automatically generated">
            <a:extLst>
              <a:ext uri="{FF2B5EF4-FFF2-40B4-BE49-F238E27FC236}">
                <a16:creationId xmlns:a16="http://schemas.microsoft.com/office/drawing/2014/main" id="{729FB6CE-B0EA-4E55-BA67-7F6386A286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795" y="1130189"/>
            <a:ext cx="2908170" cy="4362254"/>
          </a:xfrm>
          <a:prstGeom prst="rect">
            <a:avLst/>
          </a:prstGeom>
        </p:spPr>
      </p:pic>
      <p:pic>
        <p:nvPicPr>
          <p:cNvPr id="5" name="Picture 4" descr="A large white building&#10;&#10;Description automatically generated">
            <a:extLst>
              <a:ext uri="{FF2B5EF4-FFF2-40B4-BE49-F238E27FC236}">
                <a16:creationId xmlns:a16="http://schemas.microsoft.com/office/drawing/2014/main" id="{222C6E74-1770-4E4D-976A-711C4C429FB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8713" y="1392935"/>
            <a:ext cx="3368593" cy="2236956"/>
          </a:xfrm>
          <a:prstGeom prst="rect">
            <a:avLst/>
          </a:prstGeom>
        </p:spPr>
      </p:pic>
      <p:pic>
        <p:nvPicPr>
          <p:cNvPr id="18" name="Picture 17" descr="A building with a mountain in the background&#10;&#10;Description automatically generated">
            <a:extLst>
              <a:ext uri="{FF2B5EF4-FFF2-40B4-BE49-F238E27FC236}">
                <a16:creationId xmlns:a16="http://schemas.microsoft.com/office/drawing/2014/main" id="{207DDB2B-6FCA-431B-B1B6-B8C807CE2FB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463" y="3943216"/>
            <a:ext cx="3159547" cy="2108010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48A6B866-57DE-4AC8-9A6E-F2FA8AEFF40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463" y="1754197"/>
            <a:ext cx="3159547" cy="212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74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E189E02-F2F2-FD42-BF92-8E56FD70226B}"/>
              </a:ext>
            </a:extLst>
          </p:cNvPr>
          <p:cNvGrpSpPr/>
          <p:nvPr/>
        </p:nvGrpSpPr>
        <p:grpSpPr>
          <a:xfrm>
            <a:off x="0" y="5446776"/>
            <a:ext cx="9144000" cy="1411224"/>
            <a:chOff x="0" y="5446776"/>
            <a:chExt cx="9144000" cy="1411224"/>
          </a:xfrm>
        </p:grpSpPr>
        <p:pic>
          <p:nvPicPr>
            <p:cNvPr id="13" name="Picture 12" descr="EDU_PPT_Tab.png">
              <a:extLst>
                <a:ext uri="{FF2B5EF4-FFF2-40B4-BE49-F238E27FC236}">
                  <a16:creationId xmlns:a16="http://schemas.microsoft.com/office/drawing/2014/main" id="{B99B5CA2-4470-0646-BBD7-C25C70297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446776"/>
              <a:ext cx="9144000" cy="1411224"/>
            </a:xfrm>
            <a:prstGeom prst="rect">
              <a:avLst/>
            </a:prstGeom>
            <a:effectLst>
              <a:outerShdw blurRad="152400" dist="38100" dir="14100000" algn="tl" rotWithShape="0">
                <a:srgbClr val="000000">
                  <a:alpha val="20000"/>
                </a:srgbClr>
              </a:outerShdw>
            </a:effectLst>
          </p:spPr>
        </p:pic>
        <p:pic>
          <p:nvPicPr>
            <p:cNvPr id="14" name="Picture 13" descr="EDU_INT_CMYK_Land.jpg">
              <a:extLst>
                <a:ext uri="{FF2B5EF4-FFF2-40B4-BE49-F238E27FC236}">
                  <a16:creationId xmlns:a16="http://schemas.microsoft.com/office/drawing/2014/main" id="{4CEA6DBD-62CB-6A41-A648-2F1019323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539" y="5918932"/>
              <a:ext cx="2018163" cy="649071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4B3A8CC-209B-9B43-BF71-D387DF76E3AE}"/>
              </a:ext>
            </a:extLst>
          </p:cNvPr>
          <p:cNvSpPr txBox="1"/>
          <p:nvPr/>
        </p:nvSpPr>
        <p:spPr>
          <a:xfrm>
            <a:off x="274964" y="6183621"/>
            <a:ext cx="32246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© </a:t>
            </a:r>
            <a:r>
              <a:rPr lang="en-GB" sz="1350"/>
              <a:t>Huw Jones </a:t>
            </a:r>
            <a:r>
              <a:rPr lang="en-GB" sz="1350" dirty="0"/>
              <a:t>2019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5C1D7B-BDAD-1B4E-AB5C-4EA1DC4E9483}"/>
              </a:ext>
            </a:extLst>
          </p:cNvPr>
          <p:cNvSpPr/>
          <p:nvPr/>
        </p:nvSpPr>
        <p:spPr>
          <a:xfrm>
            <a:off x="6179" y="0"/>
            <a:ext cx="9144000" cy="711926"/>
          </a:xfrm>
          <a:prstGeom prst="rect">
            <a:avLst/>
          </a:prstGeom>
          <a:solidFill>
            <a:srgbClr val="006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marL="405000" defTabSz="2700000">
              <a:tabLst>
                <a:tab pos="8370000" algn="r"/>
              </a:tabLst>
            </a:pPr>
            <a:r>
              <a:rPr lang="en-US" sz="2100" dirty="0">
                <a:solidFill>
                  <a:schemeClr val="bg1"/>
                </a:solidFill>
              </a:rPr>
              <a:t>Mathematics for the IB Diploma	 ANALYSIS AND APPROACHES </a:t>
            </a:r>
            <a:r>
              <a:rPr lang="en-US" sz="2100" b="1" dirty="0">
                <a:solidFill>
                  <a:schemeClr val="bg1"/>
                </a:solidFill>
              </a:rPr>
              <a:t>SL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1F8A9B-8D4D-7C40-B4BE-01B3512F35EC}"/>
              </a:ext>
            </a:extLst>
          </p:cNvPr>
          <p:cNvSpPr txBox="1"/>
          <p:nvPr/>
        </p:nvSpPr>
        <p:spPr>
          <a:xfrm>
            <a:off x="1155469" y="2567832"/>
            <a:ext cx="6833062" cy="1023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dirty="0"/>
              <a:t>Now watch this YouTube video: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GB" sz="2400" u="sng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youtu.be/RqqErDSLtwE</a:t>
            </a:r>
            <a:r>
              <a:rPr lang="en-GB" sz="2400" u="sng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24861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621</TotalTime>
  <Words>182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Number and algebra The Fibonacci numbers and  the golden ratio TOK links: Is all knowledge concerned with the identification and use of patterns?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and algebra</dc:title>
  <dc:creator>So-Shan Au</dc:creator>
  <cp:lastModifiedBy>Harriet Gatley</cp:lastModifiedBy>
  <cp:revision>31</cp:revision>
  <dcterms:created xsi:type="dcterms:W3CDTF">2018-08-21T14:08:13Z</dcterms:created>
  <dcterms:modified xsi:type="dcterms:W3CDTF">2019-07-08T09:42:19Z</dcterms:modified>
</cp:coreProperties>
</file>