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9" r:id="rId3"/>
    <p:sldId id="260" r:id="rId4"/>
    <p:sldId id="261" r:id="rId5"/>
    <p:sldId id="262" r:id="rId6"/>
    <p:sldId id="263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23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3093FEB-1157-4FCF-AB06-227D82FD48A9}" v="50" dt="2019-05-13T11:59:58.048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533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1818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13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ndrew Coulson" userId="c8c65609029ae322" providerId="LiveId" clId="{D3093FEB-1157-4FCF-AB06-227D82FD48A9}"/>
    <pc:docChg chg="custSel modSld">
      <pc:chgData name="Andrew Coulson" userId="c8c65609029ae322" providerId="LiveId" clId="{D3093FEB-1157-4FCF-AB06-227D82FD48A9}" dt="2019-05-17T13:35:31.469" v="171" actId="6549"/>
      <pc:docMkLst>
        <pc:docMk/>
      </pc:docMkLst>
      <pc:sldChg chg="modSp">
        <pc:chgData name="Andrew Coulson" userId="c8c65609029ae322" providerId="LiveId" clId="{D3093FEB-1157-4FCF-AB06-227D82FD48A9}" dt="2019-05-17T13:34:55.048" v="151" actId="6549"/>
        <pc:sldMkLst>
          <pc:docMk/>
          <pc:sldMk cId="4214131450" sldId="256"/>
        </pc:sldMkLst>
        <pc:spChg chg="mod">
          <ac:chgData name="Andrew Coulson" userId="c8c65609029ae322" providerId="LiveId" clId="{D3093FEB-1157-4FCF-AB06-227D82FD48A9}" dt="2019-05-17T13:34:55.048" v="151" actId="6549"/>
          <ac:spMkLst>
            <pc:docMk/>
            <pc:sldMk cId="4214131450" sldId="256"/>
            <ac:spMk id="16" creationId="{93E72B22-8C9F-1D4C-9885-53685F833837}"/>
          </ac:spMkLst>
        </pc:spChg>
      </pc:sldChg>
      <pc:sldChg chg="modSp">
        <pc:chgData name="Andrew Coulson" userId="c8c65609029ae322" providerId="LiveId" clId="{D3093FEB-1157-4FCF-AB06-227D82FD48A9}" dt="2019-05-17T13:35:03.142" v="155" actId="6549"/>
        <pc:sldMkLst>
          <pc:docMk/>
          <pc:sldMk cId="1041524409" sldId="259"/>
        </pc:sldMkLst>
        <pc:spChg chg="mod">
          <ac:chgData name="Andrew Coulson" userId="c8c65609029ae322" providerId="LiveId" clId="{D3093FEB-1157-4FCF-AB06-227D82FD48A9}" dt="2019-05-15T14:00:33.042" v="136" actId="1076"/>
          <ac:spMkLst>
            <pc:docMk/>
            <pc:sldMk cId="1041524409" sldId="259"/>
            <ac:spMk id="5" creationId="{9DA6E5A7-E325-D14A-B292-DF83A6FEE71C}"/>
          </ac:spMkLst>
        </pc:spChg>
        <pc:spChg chg="mod">
          <ac:chgData name="Andrew Coulson" userId="c8c65609029ae322" providerId="LiveId" clId="{D3093FEB-1157-4FCF-AB06-227D82FD48A9}" dt="2019-05-17T13:35:03.142" v="155" actId="6549"/>
          <ac:spMkLst>
            <pc:docMk/>
            <pc:sldMk cId="1041524409" sldId="259"/>
            <ac:spMk id="7" creationId="{DCFCAB32-5000-8243-AB87-EDBDE7FF3F8E}"/>
          </ac:spMkLst>
        </pc:spChg>
        <pc:spChg chg="mod">
          <ac:chgData name="Andrew Coulson" userId="c8c65609029ae322" providerId="LiveId" clId="{D3093FEB-1157-4FCF-AB06-227D82FD48A9}" dt="2019-05-15T14:00:49.460" v="139" actId="6549"/>
          <ac:spMkLst>
            <pc:docMk/>
            <pc:sldMk cId="1041524409" sldId="259"/>
            <ac:spMk id="11" creationId="{E796788A-AAF6-0B40-BE8F-18DD9376B22C}"/>
          </ac:spMkLst>
        </pc:spChg>
      </pc:sldChg>
      <pc:sldChg chg="addSp delSp modSp">
        <pc:chgData name="Andrew Coulson" userId="c8c65609029ae322" providerId="LiveId" clId="{D3093FEB-1157-4FCF-AB06-227D82FD48A9}" dt="2019-05-17T13:35:09.848" v="159" actId="6549"/>
        <pc:sldMkLst>
          <pc:docMk/>
          <pc:sldMk cId="2732037621" sldId="260"/>
        </pc:sldMkLst>
        <pc:spChg chg="del">
          <ac:chgData name="Andrew Coulson" userId="c8c65609029ae322" providerId="LiveId" clId="{D3093FEB-1157-4FCF-AB06-227D82FD48A9}" dt="2019-05-10T12:53:33.522" v="55" actId="478"/>
          <ac:spMkLst>
            <pc:docMk/>
            <pc:sldMk cId="2732037621" sldId="260"/>
            <ac:spMk id="6" creationId="{33E951D5-F97B-FA47-A57E-F5BE07F86654}"/>
          </ac:spMkLst>
        </pc:spChg>
        <pc:spChg chg="mod">
          <ac:chgData name="Andrew Coulson" userId="c8c65609029ae322" providerId="LiveId" clId="{D3093FEB-1157-4FCF-AB06-227D82FD48A9}" dt="2019-05-17T13:35:09.848" v="159" actId="6549"/>
          <ac:spMkLst>
            <pc:docMk/>
            <pc:sldMk cId="2732037621" sldId="260"/>
            <ac:spMk id="7" creationId="{DCFCAB32-5000-8243-AB87-EDBDE7FF3F8E}"/>
          </ac:spMkLst>
        </pc:spChg>
        <pc:picChg chg="del">
          <ac:chgData name="Andrew Coulson" userId="c8c65609029ae322" providerId="LiveId" clId="{D3093FEB-1157-4FCF-AB06-227D82FD48A9}" dt="2019-05-10T12:53:29.932" v="54" actId="478"/>
          <ac:picMkLst>
            <pc:docMk/>
            <pc:sldMk cId="2732037621" sldId="260"/>
            <ac:picMk id="4" creationId="{65095194-1BF3-CA47-BB14-ECB85BFAEF18}"/>
          </ac:picMkLst>
        </pc:picChg>
        <pc:picChg chg="add mod">
          <ac:chgData name="Andrew Coulson" userId="c8c65609029ae322" providerId="LiveId" clId="{D3093FEB-1157-4FCF-AB06-227D82FD48A9}" dt="2019-05-10T12:54:25.794" v="61" actId="14100"/>
          <ac:picMkLst>
            <pc:docMk/>
            <pc:sldMk cId="2732037621" sldId="260"/>
            <ac:picMk id="11" creationId="{D8634B30-5879-4635-ABC6-BD0E4ACE1361}"/>
          </ac:picMkLst>
        </pc:picChg>
      </pc:sldChg>
      <pc:sldChg chg="modSp">
        <pc:chgData name="Andrew Coulson" userId="c8c65609029ae322" providerId="LiveId" clId="{D3093FEB-1157-4FCF-AB06-227D82FD48A9}" dt="2019-05-17T13:35:16.191" v="163" actId="6549"/>
        <pc:sldMkLst>
          <pc:docMk/>
          <pc:sldMk cId="1966096643" sldId="261"/>
        </pc:sldMkLst>
        <pc:spChg chg="mod">
          <ac:chgData name="Andrew Coulson" userId="c8c65609029ae322" providerId="LiveId" clId="{D3093FEB-1157-4FCF-AB06-227D82FD48A9}" dt="2019-05-15T14:01:01.863" v="140" actId="1076"/>
          <ac:spMkLst>
            <pc:docMk/>
            <pc:sldMk cId="1966096643" sldId="261"/>
            <ac:spMk id="5" creationId="{9DA6E5A7-E325-D14A-B292-DF83A6FEE71C}"/>
          </ac:spMkLst>
        </pc:spChg>
        <pc:spChg chg="mod">
          <ac:chgData name="Andrew Coulson" userId="c8c65609029ae322" providerId="LiveId" clId="{D3093FEB-1157-4FCF-AB06-227D82FD48A9}" dt="2019-05-17T13:35:16.191" v="163" actId="6549"/>
          <ac:spMkLst>
            <pc:docMk/>
            <pc:sldMk cId="1966096643" sldId="261"/>
            <ac:spMk id="7" creationId="{DCFCAB32-5000-8243-AB87-EDBDE7FF3F8E}"/>
          </ac:spMkLst>
        </pc:spChg>
        <pc:spChg chg="mod">
          <ac:chgData name="Andrew Coulson" userId="c8c65609029ae322" providerId="LiveId" clId="{D3093FEB-1157-4FCF-AB06-227D82FD48A9}" dt="2019-05-15T14:01:13.914" v="142" actId="14100"/>
          <ac:spMkLst>
            <pc:docMk/>
            <pc:sldMk cId="1966096643" sldId="261"/>
            <ac:spMk id="11" creationId="{E796788A-AAF6-0B40-BE8F-18DD9376B22C}"/>
          </ac:spMkLst>
        </pc:spChg>
      </pc:sldChg>
      <pc:sldChg chg="modSp">
        <pc:chgData name="Andrew Coulson" userId="c8c65609029ae322" providerId="LiveId" clId="{D3093FEB-1157-4FCF-AB06-227D82FD48A9}" dt="2019-05-17T13:35:24.795" v="167" actId="6549"/>
        <pc:sldMkLst>
          <pc:docMk/>
          <pc:sldMk cId="1591643044" sldId="262"/>
        </pc:sldMkLst>
        <pc:spChg chg="mod">
          <ac:chgData name="Andrew Coulson" userId="c8c65609029ae322" providerId="LiveId" clId="{D3093FEB-1157-4FCF-AB06-227D82FD48A9}" dt="2019-05-15T14:01:21.728" v="143" actId="1076"/>
          <ac:spMkLst>
            <pc:docMk/>
            <pc:sldMk cId="1591643044" sldId="262"/>
            <ac:spMk id="5" creationId="{9DA6E5A7-E325-D14A-B292-DF83A6FEE71C}"/>
          </ac:spMkLst>
        </pc:spChg>
        <pc:spChg chg="mod">
          <ac:chgData name="Andrew Coulson" userId="c8c65609029ae322" providerId="LiveId" clId="{D3093FEB-1157-4FCF-AB06-227D82FD48A9}" dt="2019-05-17T13:35:24.795" v="167" actId="6549"/>
          <ac:spMkLst>
            <pc:docMk/>
            <pc:sldMk cId="1591643044" sldId="262"/>
            <ac:spMk id="7" creationId="{DCFCAB32-5000-8243-AB87-EDBDE7FF3F8E}"/>
          </ac:spMkLst>
        </pc:spChg>
        <pc:spChg chg="mod">
          <ac:chgData name="Andrew Coulson" userId="c8c65609029ae322" providerId="LiveId" clId="{D3093FEB-1157-4FCF-AB06-227D82FD48A9}" dt="2019-05-15T14:01:25.665" v="144" actId="1076"/>
          <ac:spMkLst>
            <pc:docMk/>
            <pc:sldMk cId="1591643044" sldId="262"/>
            <ac:spMk id="11" creationId="{E796788A-AAF6-0B40-BE8F-18DD9376B22C}"/>
          </ac:spMkLst>
        </pc:spChg>
      </pc:sldChg>
      <pc:sldChg chg="modSp">
        <pc:chgData name="Andrew Coulson" userId="c8c65609029ae322" providerId="LiveId" clId="{D3093FEB-1157-4FCF-AB06-227D82FD48A9}" dt="2019-05-17T13:35:31.469" v="171" actId="6549"/>
        <pc:sldMkLst>
          <pc:docMk/>
          <pc:sldMk cId="4058404503" sldId="263"/>
        </pc:sldMkLst>
        <pc:spChg chg="mod">
          <ac:chgData name="Andrew Coulson" userId="c8c65609029ae322" providerId="LiveId" clId="{D3093FEB-1157-4FCF-AB06-227D82FD48A9}" dt="2019-05-15T14:01:30.915" v="145" actId="1076"/>
          <ac:spMkLst>
            <pc:docMk/>
            <pc:sldMk cId="4058404503" sldId="263"/>
            <ac:spMk id="5" creationId="{9DA6E5A7-E325-D14A-B292-DF83A6FEE71C}"/>
          </ac:spMkLst>
        </pc:spChg>
        <pc:spChg chg="mod">
          <ac:chgData name="Andrew Coulson" userId="c8c65609029ae322" providerId="LiveId" clId="{D3093FEB-1157-4FCF-AB06-227D82FD48A9}" dt="2019-05-17T13:35:31.469" v="171" actId="6549"/>
          <ac:spMkLst>
            <pc:docMk/>
            <pc:sldMk cId="4058404503" sldId="263"/>
            <ac:spMk id="7" creationId="{DCFCAB32-5000-8243-AB87-EDBDE7FF3F8E}"/>
          </ac:spMkLst>
        </pc:spChg>
        <pc:spChg chg="mod">
          <ac:chgData name="Andrew Coulson" userId="c8c65609029ae322" providerId="LiveId" clId="{D3093FEB-1157-4FCF-AB06-227D82FD48A9}" dt="2019-05-15T14:01:41.197" v="147" actId="14100"/>
          <ac:spMkLst>
            <pc:docMk/>
            <pc:sldMk cId="4058404503" sldId="263"/>
            <ac:spMk id="11" creationId="{E796788A-AAF6-0B40-BE8F-18DD9376B22C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071FF-739A-4F6E-92E3-5B6873161283}" type="datetimeFigureOut">
              <a:rPr lang="en-GB" smtClean="0"/>
              <a:t>08/07/2019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84B48-F84B-45C1-A829-19CC535B53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629056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071FF-739A-4F6E-92E3-5B6873161283}" type="datetimeFigureOut">
              <a:rPr lang="en-GB" smtClean="0"/>
              <a:t>08/07/2019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84B48-F84B-45C1-A829-19CC535B53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575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071FF-739A-4F6E-92E3-5B6873161283}" type="datetimeFigureOut">
              <a:rPr lang="en-GB" smtClean="0"/>
              <a:t>08/07/2019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84B48-F84B-45C1-A829-19CC535B53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308728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071FF-739A-4F6E-92E3-5B6873161283}" type="datetimeFigureOut">
              <a:rPr lang="en-GB" smtClean="0"/>
              <a:t>08/07/2019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84B48-F84B-45C1-A829-19CC535B53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31246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071FF-739A-4F6E-92E3-5B6873161283}" type="datetimeFigureOut">
              <a:rPr lang="en-GB" smtClean="0"/>
              <a:t>08/07/2019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84B48-F84B-45C1-A829-19CC535B53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701220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071FF-739A-4F6E-92E3-5B6873161283}" type="datetimeFigureOut">
              <a:rPr lang="en-GB" smtClean="0"/>
              <a:t>08/07/2019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84B48-F84B-45C1-A829-19CC535B53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956773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071FF-739A-4F6E-92E3-5B6873161283}" type="datetimeFigureOut">
              <a:rPr lang="en-GB" smtClean="0"/>
              <a:t>08/07/2019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84B48-F84B-45C1-A829-19CC535B53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82659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071FF-739A-4F6E-92E3-5B6873161283}" type="datetimeFigureOut">
              <a:rPr lang="en-GB" smtClean="0"/>
              <a:t>08/07/2019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84B48-F84B-45C1-A829-19CC535B53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524497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071FF-739A-4F6E-92E3-5B6873161283}" type="datetimeFigureOut">
              <a:rPr lang="en-GB" smtClean="0"/>
              <a:t>08/07/2019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84B48-F84B-45C1-A829-19CC535B53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451532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071FF-739A-4F6E-92E3-5B6873161283}" type="datetimeFigureOut">
              <a:rPr lang="en-GB" smtClean="0"/>
              <a:t>08/07/2019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84B48-F84B-45C1-A829-19CC535B53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023204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071FF-739A-4F6E-92E3-5B6873161283}" type="datetimeFigureOut">
              <a:rPr lang="en-GB" smtClean="0"/>
              <a:t>08/07/2019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84B48-F84B-45C1-A829-19CC535B53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87033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0071FF-739A-4F6E-92E3-5B6873161283}" type="datetimeFigureOut">
              <a:rPr lang="en-GB" smtClean="0"/>
              <a:t>08/07/2019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C84B48-F84B-45C1-A829-19CC535B53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5928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5117F02A-1D11-1140-99AC-CB2B6F296C0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9" y="10048"/>
            <a:ext cx="9144000" cy="5498352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7489E6EE-81A8-BB4A-B0CB-DDA4D84E621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618"/>
          <a:stretch/>
        </p:blipFill>
        <p:spPr>
          <a:xfrm>
            <a:off x="-8364" y="5345895"/>
            <a:ext cx="9162803" cy="150205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FE3D89D-DA8D-4379-B0A2-7A629D27A1E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55084" y="3587232"/>
            <a:ext cx="5224620" cy="1576552"/>
          </a:xfrm>
        </p:spPr>
        <p:txBody>
          <a:bodyPr lIns="0" tIns="0" rIns="0" bIns="0" anchor="t" anchorCtr="0">
            <a:noAutofit/>
          </a:bodyPr>
          <a:lstStyle/>
          <a:p>
            <a:pPr algn="l"/>
            <a:r>
              <a:rPr lang="en-GB" sz="4400" b="1" dirty="0">
                <a:solidFill>
                  <a:srgbClr val="006231"/>
                </a:solidFill>
                <a:latin typeface="+mn-lt"/>
              </a:rPr>
              <a:t>Calculus</a:t>
            </a:r>
            <a:br>
              <a:rPr lang="en-GB" sz="4050" b="1" dirty="0">
                <a:solidFill>
                  <a:schemeClr val="accent6">
                    <a:lumMod val="50000"/>
                  </a:schemeClr>
                </a:solidFill>
                <a:latin typeface="+mn-lt"/>
              </a:rPr>
            </a:br>
            <a:r>
              <a:rPr lang="en-US" sz="3200" b="1" dirty="0"/>
              <a:t>Kinematics</a:t>
            </a:r>
            <a:endParaRPr lang="en-GB" sz="405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3E72B22-8C9F-1D4C-9885-53685F833837}"/>
              </a:ext>
            </a:extLst>
          </p:cNvPr>
          <p:cNvSpPr txBox="1"/>
          <p:nvPr/>
        </p:nvSpPr>
        <p:spPr>
          <a:xfrm>
            <a:off x="274964" y="6183621"/>
            <a:ext cx="3041814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350" dirty="0"/>
              <a:t>© Huw Jones 2019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41CED25-D2DE-3041-92ED-F11C47798774}"/>
              </a:ext>
            </a:extLst>
          </p:cNvPr>
          <p:cNvSpPr txBox="1"/>
          <p:nvPr/>
        </p:nvSpPr>
        <p:spPr>
          <a:xfrm>
            <a:off x="1355084" y="2381461"/>
            <a:ext cx="6472180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3200" dirty="0">
                <a:solidFill>
                  <a:schemeClr val="bg1"/>
                </a:solidFill>
              </a:rPr>
              <a:t>ANALYSIS AND APPROACHES </a:t>
            </a:r>
            <a:r>
              <a:rPr lang="en-US" sz="3200" b="1" dirty="0">
                <a:solidFill>
                  <a:schemeClr val="bg1"/>
                </a:solidFill>
              </a:rPr>
              <a:t>SL</a:t>
            </a:r>
          </a:p>
        </p:txBody>
      </p:sp>
    </p:spTree>
    <p:extLst>
      <p:ext uri="{BB962C8B-B14F-4D97-AF65-F5344CB8AC3E}">
        <p14:creationId xmlns:p14="http://schemas.microsoft.com/office/powerpoint/2010/main" val="42141314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BBC5CD0E-6604-4240-9E1F-B9F182B8CD39}"/>
              </a:ext>
            </a:extLst>
          </p:cNvPr>
          <p:cNvSpPr/>
          <p:nvPr/>
        </p:nvSpPr>
        <p:spPr>
          <a:xfrm>
            <a:off x="6179" y="0"/>
            <a:ext cx="9144000" cy="711926"/>
          </a:xfrm>
          <a:prstGeom prst="rect">
            <a:avLst/>
          </a:prstGeom>
          <a:solidFill>
            <a:srgbClr val="00623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contourW="12700">
              <a:contourClr>
                <a:schemeClr val="bg1"/>
              </a:contourClr>
            </a:sp3d>
          </a:bodyPr>
          <a:lstStyle/>
          <a:p>
            <a:pPr marL="405000" defTabSz="2700000">
              <a:tabLst>
                <a:tab pos="8370000" algn="r"/>
              </a:tabLst>
            </a:pPr>
            <a:r>
              <a:rPr lang="en-US" sz="2100" dirty="0">
                <a:solidFill>
                  <a:schemeClr val="bg1"/>
                </a:solidFill>
              </a:rPr>
              <a:t>Mathematics for the IB Diploma	ANALYSIS AND APPROACHES </a:t>
            </a:r>
            <a:r>
              <a:rPr lang="en-US" sz="2100" b="1" dirty="0">
                <a:solidFill>
                  <a:schemeClr val="bg1"/>
                </a:solidFill>
              </a:rPr>
              <a:t>SL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9A66B20C-F55C-B346-B560-CC46B8B15881}"/>
              </a:ext>
            </a:extLst>
          </p:cNvPr>
          <p:cNvGrpSpPr/>
          <p:nvPr/>
        </p:nvGrpSpPr>
        <p:grpSpPr>
          <a:xfrm>
            <a:off x="0" y="5478009"/>
            <a:ext cx="9144000" cy="1411224"/>
            <a:chOff x="0" y="5446776"/>
            <a:chExt cx="9144000" cy="1411224"/>
          </a:xfrm>
        </p:grpSpPr>
        <p:pic>
          <p:nvPicPr>
            <p:cNvPr id="9" name="Picture 8" descr="EDU_PPT_Tab.png">
              <a:extLst>
                <a:ext uri="{FF2B5EF4-FFF2-40B4-BE49-F238E27FC236}">
                  <a16:creationId xmlns:a16="http://schemas.microsoft.com/office/drawing/2014/main" id="{BC20ABAA-6D2E-3B4A-A146-B9563EF914E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5446776"/>
              <a:ext cx="9144000" cy="1411224"/>
            </a:xfrm>
            <a:prstGeom prst="rect">
              <a:avLst/>
            </a:prstGeom>
            <a:effectLst>
              <a:outerShdw blurRad="152400" dist="38100" dir="14100000" algn="tl" rotWithShape="0">
                <a:srgbClr val="000000">
                  <a:alpha val="20000"/>
                </a:srgbClr>
              </a:outerShdw>
            </a:effectLst>
          </p:spPr>
        </p:pic>
        <p:pic>
          <p:nvPicPr>
            <p:cNvPr id="10" name="Picture 9" descr="EDU_INT_CMYK_Land.jpg">
              <a:extLst>
                <a:ext uri="{FF2B5EF4-FFF2-40B4-BE49-F238E27FC236}">
                  <a16:creationId xmlns:a16="http://schemas.microsoft.com/office/drawing/2014/main" id="{105AC2B5-792F-DA42-82A3-55598E9295E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669539" y="5918932"/>
              <a:ext cx="2018163" cy="649071"/>
            </a:xfrm>
            <a:prstGeom prst="rect">
              <a:avLst/>
            </a:prstGeom>
          </p:spPr>
        </p:pic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id="{DCFCAB32-5000-8243-AB87-EDBDE7FF3F8E}"/>
              </a:ext>
            </a:extLst>
          </p:cNvPr>
          <p:cNvSpPr txBox="1"/>
          <p:nvPr/>
        </p:nvSpPr>
        <p:spPr>
          <a:xfrm>
            <a:off x="274964" y="6183621"/>
            <a:ext cx="3956214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350" dirty="0"/>
              <a:t>© Huw Jones 2019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E796788A-AAF6-0B40-BE8F-18DD9376B22C}"/>
                  </a:ext>
                </a:extLst>
              </p:cNvPr>
              <p:cNvSpPr txBox="1"/>
              <p:nvPr/>
            </p:nvSpPr>
            <p:spPr>
              <a:xfrm>
                <a:off x="805988" y="1383741"/>
                <a:ext cx="7357110" cy="4482446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>
                  <a:lnSpc>
                    <a:spcPct val="110000"/>
                  </a:lnSpc>
                  <a:spcAft>
                    <a:spcPts val="1800"/>
                  </a:spcAft>
                </a:pPr>
                <a:r>
                  <a:rPr lang="en-US" sz="2400" dirty="0"/>
                  <a:t>In physics the following letters are used:</a:t>
                </a:r>
              </a:p>
              <a:p>
                <a:pPr marL="800100" lvl="1" indent="-342900">
                  <a:lnSpc>
                    <a:spcPct val="110000"/>
                  </a:lnSpc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:r>
                  <a:rPr lang="en-US" sz="2400" dirty="0"/>
                  <a:t>Displacement = </a:t>
                </a:r>
                <a14:m>
                  <m:oMath xmlns:m="http://schemas.openxmlformats.org/officeDocument/2006/math">
                    <m:r>
                      <a:rPr lang="fr-CH" sz="2400" i="1">
                        <a:latin typeface="Cambria Math" panose="02040503050406030204" pitchFamily="18" charset="0"/>
                      </a:rPr>
                      <m:t>𝑠</m:t>
                    </m:r>
                  </m:oMath>
                </a14:m>
                <a:endParaRPr lang="en-US" sz="2400" dirty="0"/>
              </a:p>
              <a:p>
                <a:pPr marL="800100" lvl="1" indent="-342900">
                  <a:lnSpc>
                    <a:spcPct val="110000"/>
                  </a:lnSpc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:r>
                  <a:rPr lang="en-US" sz="2400" dirty="0"/>
                  <a:t>Velocity =</a:t>
                </a:r>
                <a14:m>
                  <m:oMath xmlns:m="http://schemas.openxmlformats.org/officeDocument/2006/math">
                    <m:r>
                      <a:rPr lang="fr-CH" sz="2400">
                        <a:latin typeface="Cambria Math" panose="02040503050406030204" pitchFamily="18" charset="0"/>
                      </a:rPr>
                      <m:t> </m:t>
                    </m:r>
                    <m:r>
                      <a:rPr lang="fr-CH" sz="2400" i="1">
                        <a:latin typeface="Cambria Math" panose="02040503050406030204" pitchFamily="18" charset="0"/>
                      </a:rPr>
                      <m:t>𝑣</m:t>
                    </m:r>
                  </m:oMath>
                </a14:m>
                <a:endParaRPr lang="en-US" sz="2400" dirty="0"/>
              </a:p>
              <a:p>
                <a:pPr marL="800100" lvl="1" indent="-342900">
                  <a:lnSpc>
                    <a:spcPct val="110000"/>
                  </a:lnSpc>
                  <a:spcAft>
                    <a:spcPts val="1800"/>
                  </a:spcAft>
                  <a:buFont typeface="Arial" panose="020B0604020202020204" pitchFamily="34" charset="0"/>
                  <a:buChar char="•"/>
                </a:pPr>
                <a:r>
                  <a:rPr lang="en-US" sz="2400" dirty="0"/>
                  <a:t>Acceleration = </a:t>
                </a:r>
                <a14:m>
                  <m:oMath xmlns:m="http://schemas.openxmlformats.org/officeDocument/2006/math">
                    <m:r>
                      <a:rPr lang="fr-CH" sz="2400" i="1">
                        <a:latin typeface="Cambria Math" panose="02040503050406030204" pitchFamily="18" charset="0"/>
                      </a:rPr>
                      <m:t>𝑎</m:t>
                    </m:r>
                  </m:oMath>
                </a14:m>
                <a:endParaRPr lang="en-US" sz="2400" dirty="0"/>
              </a:p>
              <a:p>
                <a:pPr>
                  <a:lnSpc>
                    <a:spcPct val="110000"/>
                  </a:lnSpc>
                  <a:spcAft>
                    <a:spcPts val="1800"/>
                  </a:spcAft>
                </a:pPr>
                <a:r>
                  <a:rPr lang="en-US" sz="2400" dirty="0"/>
                  <a:t>Velocity is the rate of change of displacement; acceleration is the rate of change of velocity.</a:t>
                </a:r>
              </a:p>
              <a:p>
                <a:pPr>
                  <a:lnSpc>
                    <a:spcPct val="110000"/>
                  </a:lnSpc>
                  <a:spcAft>
                    <a:spcPts val="1800"/>
                  </a:spcAft>
                </a:pPr>
                <a:r>
                  <a:rPr lang="en-US" sz="2400" dirty="0"/>
                  <a:t>The gradient of a displacement–time graph gives the velocity. The gradient of a velocity–time graph gives acceleration.</a:t>
                </a:r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E796788A-AAF6-0B40-BE8F-18DD9376B22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5988" y="1383741"/>
                <a:ext cx="7357110" cy="4482446"/>
              </a:xfrm>
              <a:prstGeom prst="rect">
                <a:avLst/>
              </a:prstGeom>
              <a:blipFill>
                <a:blip r:embed="rId4"/>
                <a:stretch>
                  <a:fillRect l="-2486" t="-1769" r="-2320" b="-312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TextBox 11">
            <a:extLst>
              <a:ext uri="{FF2B5EF4-FFF2-40B4-BE49-F238E27FC236}">
                <a16:creationId xmlns:a16="http://schemas.microsoft.com/office/drawing/2014/main" id="{1D103AAB-2880-4D82-8A58-D143CF56A54F}"/>
              </a:ext>
            </a:extLst>
          </p:cNvPr>
          <p:cNvSpPr txBox="1"/>
          <p:nvPr/>
        </p:nvSpPr>
        <p:spPr>
          <a:xfrm>
            <a:off x="828240" y="910650"/>
            <a:ext cx="6850380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3200" b="1" dirty="0"/>
              <a:t>Notation and ideas</a:t>
            </a:r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10415244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BBC5CD0E-6604-4240-9E1F-B9F182B8CD39}"/>
              </a:ext>
            </a:extLst>
          </p:cNvPr>
          <p:cNvSpPr/>
          <p:nvPr/>
        </p:nvSpPr>
        <p:spPr>
          <a:xfrm>
            <a:off x="6179" y="0"/>
            <a:ext cx="9144000" cy="711926"/>
          </a:xfrm>
          <a:prstGeom prst="rect">
            <a:avLst/>
          </a:prstGeom>
          <a:solidFill>
            <a:srgbClr val="00623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contourW="12700">
              <a:contourClr>
                <a:schemeClr val="bg1"/>
              </a:contourClr>
            </a:sp3d>
          </a:bodyPr>
          <a:lstStyle/>
          <a:p>
            <a:pPr marL="405000" defTabSz="2700000">
              <a:tabLst>
                <a:tab pos="8370000" algn="r"/>
              </a:tabLst>
            </a:pPr>
            <a:r>
              <a:rPr lang="en-US" sz="2100" dirty="0">
                <a:solidFill>
                  <a:schemeClr val="bg1"/>
                </a:solidFill>
              </a:rPr>
              <a:t>Mathematics for the IB Diploma	ANALYSIS AND APPROACHES </a:t>
            </a:r>
            <a:r>
              <a:rPr lang="en-US" sz="2100" b="1" dirty="0">
                <a:solidFill>
                  <a:schemeClr val="bg1"/>
                </a:solidFill>
              </a:rPr>
              <a:t>SL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9A66B20C-F55C-B346-B560-CC46B8B15881}"/>
              </a:ext>
            </a:extLst>
          </p:cNvPr>
          <p:cNvGrpSpPr/>
          <p:nvPr/>
        </p:nvGrpSpPr>
        <p:grpSpPr>
          <a:xfrm>
            <a:off x="0" y="5478009"/>
            <a:ext cx="9144000" cy="1411224"/>
            <a:chOff x="0" y="5446776"/>
            <a:chExt cx="9144000" cy="1411224"/>
          </a:xfrm>
        </p:grpSpPr>
        <p:pic>
          <p:nvPicPr>
            <p:cNvPr id="9" name="Picture 8" descr="EDU_PPT_Tab.png">
              <a:extLst>
                <a:ext uri="{FF2B5EF4-FFF2-40B4-BE49-F238E27FC236}">
                  <a16:creationId xmlns:a16="http://schemas.microsoft.com/office/drawing/2014/main" id="{BC20ABAA-6D2E-3B4A-A146-B9563EF914E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5446776"/>
              <a:ext cx="9144000" cy="1411224"/>
            </a:xfrm>
            <a:prstGeom prst="rect">
              <a:avLst/>
            </a:prstGeom>
            <a:effectLst>
              <a:outerShdw blurRad="152400" dist="38100" dir="14100000" algn="tl" rotWithShape="0">
                <a:srgbClr val="000000">
                  <a:alpha val="20000"/>
                </a:srgbClr>
              </a:outerShdw>
            </a:effectLst>
          </p:spPr>
        </p:pic>
        <p:pic>
          <p:nvPicPr>
            <p:cNvPr id="10" name="Picture 9" descr="EDU_INT_CMYK_Land.jpg">
              <a:extLst>
                <a:ext uri="{FF2B5EF4-FFF2-40B4-BE49-F238E27FC236}">
                  <a16:creationId xmlns:a16="http://schemas.microsoft.com/office/drawing/2014/main" id="{105AC2B5-792F-DA42-82A3-55598E9295E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669539" y="5918932"/>
              <a:ext cx="2018163" cy="649071"/>
            </a:xfrm>
            <a:prstGeom prst="rect">
              <a:avLst/>
            </a:prstGeom>
          </p:spPr>
        </p:pic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id="{DCFCAB32-5000-8243-AB87-EDBDE7FF3F8E}"/>
              </a:ext>
            </a:extLst>
          </p:cNvPr>
          <p:cNvSpPr txBox="1"/>
          <p:nvPr/>
        </p:nvSpPr>
        <p:spPr>
          <a:xfrm>
            <a:off x="274964" y="6183621"/>
            <a:ext cx="3748396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350" dirty="0"/>
              <a:t>© Huw Jones 2019</a:t>
            </a:r>
          </a:p>
        </p:txBody>
      </p:sp>
      <p:pic>
        <p:nvPicPr>
          <p:cNvPr id="11" name="Picture 10" descr="A close up of a logo&#10;&#10;Description automatically generated">
            <a:extLst>
              <a:ext uri="{FF2B5EF4-FFF2-40B4-BE49-F238E27FC236}">
                <a16:creationId xmlns:a16="http://schemas.microsoft.com/office/drawing/2014/main" id="{D8634B30-5879-4635-ABC6-BD0E4ACE1361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0817" y="1773074"/>
            <a:ext cx="7321355" cy="3414937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0ED2E09A-FD03-4D1C-8248-AA9BAF711554}"/>
              </a:ext>
            </a:extLst>
          </p:cNvPr>
          <p:cNvSpPr txBox="1"/>
          <p:nvPr/>
        </p:nvSpPr>
        <p:spPr>
          <a:xfrm>
            <a:off x="828240" y="910650"/>
            <a:ext cx="6850380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3200" b="1" dirty="0"/>
              <a:t>Three-stage process</a:t>
            </a:r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27320376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BBC5CD0E-6604-4240-9E1F-B9F182B8CD39}"/>
              </a:ext>
            </a:extLst>
          </p:cNvPr>
          <p:cNvSpPr/>
          <p:nvPr/>
        </p:nvSpPr>
        <p:spPr>
          <a:xfrm>
            <a:off x="6179" y="0"/>
            <a:ext cx="9144000" cy="711926"/>
          </a:xfrm>
          <a:prstGeom prst="rect">
            <a:avLst/>
          </a:prstGeom>
          <a:solidFill>
            <a:srgbClr val="00623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contourW="12700">
              <a:contourClr>
                <a:schemeClr val="bg1"/>
              </a:contourClr>
            </a:sp3d>
          </a:bodyPr>
          <a:lstStyle/>
          <a:p>
            <a:pPr marL="405000" defTabSz="2700000">
              <a:tabLst>
                <a:tab pos="8370000" algn="r"/>
              </a:tabLst>
            </a:pPr>
            <a:r>
              <a:rPr lang="en-US" sz="2100" dirty="0">
                <a:solidFill>
                  <a:schemeClr val="bg1"/>
                </a:solidFill>
              </a:rPr>
              <a:t>Mathematics for the IB Diploma	ANALYSIS AND APPROACHES </a:t>
            </a:r>
            <a:r>
              <a:rPr lang="en-US" sz="2100" b="1" dirty="0">
                <a:solidFill>
                  <a:schemeClr val="bg1"/>
                </a:solidFill>
              </a:rPr>
              <a:t>SL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DA6E5A7-E325-D14A-B292-DF83A6FEE71C}"/>
              </a:ext>
            </a:extLst>
          </p:cNvPr>
          <p:cNvSpPr txBox="1"/>
          <p:nvPr/>
        </p:nvSpPr>
        <p:spPr>
          <a:xfrm>
            <a:off x="828240" y="910650"/>
            <a:ext cx="6850380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3200" b="1" dirty="0"/>
              <a:t>Notation and ideas</a:t>
            </a:r>
            <a:endParaRPr lang="en-US" sz="2000" b="1" dirty="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9A66B20C-F55C-B346-B560-CC46B8B15881}"/>
              </a:ext>
            </a:extLst>
          </p:cNvPr>
          <p:cNvGrpSpPr/>
          <p:nvPr/>
        </p:nvGrpSpPr>
        <p:grpSpPr>
          <a:xfrm>
            <a:off x="0" y="5478009"/>
            <a:ext cx="9144000" cy="1411224"/>
            <a:chOff x="0" y="5446776"/>
            <a:chExt cx="9144000" cy="1411224"/>
          </a:xfrm>
        </p:grpSpPr>
        <p:pic>
          <p:nvPicPr>
            <p:cNvPr id="9" name="Picture 8" descr="EDU_PPT_Tab.png">
              <a:extLst>
                <a:ext uri="{FF2B5EF4-FFF2-40B4-BE49-F238E27FC236}">
                  <a16:creationId xmlns:a16="http://schemas.microsoft.com/office/drawing/2014/main" id="{BC20ABAA-6D2E-3B4A-A146-B9563EF914E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5446776"/>
              <a:ext cx="9144000" cy="1411224"/>
            </a:xfrm>
            <a:prstGeom prst="rect">
              <a:avLst/>
            </a:prstGeom>
            <a:effectLst>
              <a:outerShdw blurRad="152400" dist="38100" dir="14100000" algn="tl" rotWithShape="0">
                <a:srgbClr val="000000">
                  <a:alpha val="20000"/>
                </a:srgbClr>
              </a:outerShdw>
            </a:effectLst>
          </p:spPr>
        </p:pic>
        <p:pic>
          <p:nvPicPr>
            <p:cNvPr id="10" name="Picture 9" descr="EDU_INT_CMYK_Land.jpg">
              <a:extLst>
                <a:ext uri="{FF2B5EF4-FFF2-40B4-BE49-F238E27FC236}">
                  <a16:creationId xmlns:a16="http://schemas.microsoft.com/office/drawing/2014/main" id="{105AC2B5-792F-DA42-82A3-55598E9295E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669539" y="5918932"/>
              <a:ext cx="2018163" cy="649071"/>
            </a:xfrm>
            <a:prstGeom prst="rect">
              <a:avLst/>
            </a:prstGeom>
          </p:spPr>
        </p:pic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id="{DCFCAB32-5000-8243-AB87-EDBDE7FF3F8E}"/>
              </a:ext>
            </a:extLst>
          </p:cNvPr>
          <p:cNvSpPr txBox="1"/>
          <p:nvPr/>
        </p:nvSpPr>
        <p:spPr>
          <a:xfrm>
            <a:off x="274963" y="6183621"/>
            <a:ext cx="3665269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350" dirty="0"/>
              <a:t>© Huw Jones 2019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E796788A-AAF6-0B40-BE8F-18DD9376B22C}"/>
                  </a:ext>
                </a:extLst>
              </p:cNvPr>
              <p:cNvSpPr txBox="1"/>
              <p:nvPr/>
            </p:nvSpPr>
            <p:spPr>
              <a:xfrm>
                <a:off x="828240" y="1562402"/>
                <a:ext cx="7318233" cy="4268413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>
                  <a:lnSpc>
                    <a:spcPct val="110000"/>
                  </a:lnSpc>
                  <a:spcAft>
                    <a:spcPts val="1800"/>
                  </a:spcAft>
                </a:pPr>
                <a:r>
                  <a:rPr lang="en-US" sz="2200" i="1" dirty="0"/>
                  <a:t>Average velocity</a:t>
                </a:r>
                <a:r>
                  <a:rPr lang="en-US" sz="2200" dirty="0"/>
                  <a:t> is the rate of change over an interval of time; </a:t>
                </a:r>
                <a:r>
                  <a:rPr lang="en-US" sz="2200" i="1" dirty="0">
                    <a:solidFill>
                      <a:srgbClr val="FF0000"/>
                    </a:solidFill>
                  </a:rPr>
                  <a:t>Instantaneous velocity </a:t>
                </a:r>
                <a:r>
                  <a:rPr lang="en-US" sz="2200" dirty="0"/>
                  <a:t>is the velocity at a particular time.</a:t>
                </a:r>
              </a:p>
              <a:p>
                <a:pPr>
                  <a:lnSpc>
                    <a:spcPct val="110000"/>
                  </a:lnSpc>
                  <a:spcAft>
                    <a:spcPts val="1800"/>
                  </a:spcAft>
                </a:pPr>
                <a:r>
                  <a:rPr lang="en-US" sz="2200" dirty="0"/>
                  <a:t>Therefore, </a:t>
                </a:r>
                <a14:m>
                  <m:oMath xmlns:m="http://schemas.openxmlformats.org/officeDocument/2006/math">
                    <m:r>
                      <a:rPr lang="fr-CH" sz="2200" i="1">
                        <a:latin typeface="Cambria Math" panose="02040503050406030204" pitchFamily="18" charset="0"/>
                      </a:rPr>
                      <m:t>𝑣</m:t>
                    </m:r>
                    <m:d>
                      <m:dPr>
                        <m:ctrlPr>
                          <a:rPr lang="fr-CH" sz="22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CH" sz="2200" i="1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d>
                  </m:oMath>
                </a14:m>
                <a:r>
                  <a:rPr lang="en-US" sz="2200" dirty="0"/>
                  <a:t> is the instantaneous velocity and </a:t>
                </a:r>
                <a14:m>
                  <m:oMath xmlns:m="http://schemas.openxmlformats.org/officeDocument/2006/math">
                    <m:r>
                      <a:rPr lang="fr-CH" sz="2200" i="1">
                        <a:latin typeface="Cambria Math" panose="02040503050406030204" pitchFamily="18" charset="0"/>
                      </a:rPr>
                      <m:t>𝑣</m:t>
                    </m:r>
                    <m:d>
                      <m:dPr>
                        <m:ctrlPr>
                          <a:rPr lang="fr-CH" sz="22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CH" sz="2200" i="1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d>
                  </m:oMath>
                </a14:m>
                <a:r>
                  <a:rPr lang="en-US" sz="2200" dirty="0"/>
                  <a:t> = </a:t>
                </a:r>
                <a14:m>
                  <m:oMath xmlns:m="http://schemas.openxmlformats.org/officeDocument/2006/math">
                    <m:r>
                      <a:rPr lang="fr-CH" sz="2200" i="1">
                        <a:latin typeface="Cambria Math" panose="02040503050406030204" pitchFamily="18" charset="0"/>
                      </a:rPr>
                      <m:t>𝑠</m:t>
                    </m:r>
                    <m:r>
                      <a:rPr lang="fr-CH" sz="2200" i="1">
                        <a:latin typeface="Cambria Math" panose="02040503050406030204" pitchFamily="18" charset="0"/>
                      </a:rPr>
                      <m:t>′(</m:t>
                    </m:r>
                    <m:r>
                      <a:rPr lang="fr-CH" sz="2200" i="1">
                        <a:latin typeface="Cambria Math" panose="02040503050406030204" pitchFamily="18" charset="0"/>
                      </a:rPr>
                      <m:t>𝑡</m:t>
                    </m:r>
                    <m:r>
                      <a:rPr lang="fr-CH" sz="2200" i="1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2200" dirty="0"/>
                  <a:t>.</a:t>
                </a:r>
              </a:p>
              <a:p>
                <a:pPr>
                  <a:lnSpc>
                    <a:spcPct val="110000"/>
                  </a:lnSpc>
                  <a:spcAft>
                    <a:spcPts val="1800"/>
                  </a:spcAft>
                </a:pPr>
                <a:r>
                  <a:rPr lang="en-US" sz="2200" dirty="0"/>
                  <a:t>Acceleration means ‘gaining speed’. In physics it is the rate of change of the velocity. This can be positive or negative.</a:t>
                </a:r>
              </a:p>
              <a:p>
                <a:pPr>
                  <a:lnSpc>
                    <a:spcPct val="110000"/>
                  </a:lnSpc>
                  <a:spcAft>
                    <a:spcPts val="1800"/>
                  </a:spcAft>
                </a:pPr>
                <a:r>
                  <a:rPr lang="en-US" sz="2200" dirty="0"/>
                  <a:t>A ‘free falling’ object is experiencing an acceleration of </a:t>
                </a:r>
                <a14:m>
                  <m:oMath xmlns:m="http://schemas.openxmlformats.org/officeDocument/2006/math">
                    <m:r>
                      <a:rPr lang="fr-CH" sz="2200" i="1">
                        <a:latin typeface="Cambria Math" panose="02040503050406030204" pitchFamily="18" charset="0"/>
                      </a:rPr>
                      <m:t>−9.8</m:t>
                    </m:r>
                    <m:r>
                      <a:rPr lang="fr-CH" sz="2400" i="1">
                        <a:latin typeface="Cambria Math" panose="02040503050406030204" pitchFamily="18" charset="0"/>
                      </a:rPr>
                      <m:t> </m:t>
                    </m:r>
                    <m:r>
                      <m:rPr>
                        <m:sty m:val="p"/>
                      </m:rPr>
                      <a:rPr lang="fr-CH" sz="2400">
                        <a:latin typeface="Cambria Math" panose="02040503050406030204" pitchFamily="18" charset="0"/>
                      </a:rPr>
                      <m:t>m</m:t>
                    </m:r>
                    <m:r>
                      <a:rPr lang="fr-CH" sz="2400" i="1">
                        <a:latin typeface="Cambria Math" panose="02040503050406030204" pitchFamily="18" charset="0"/>
                      </a:rPr>
                      <m:t> </m:t>
                    </m:r>
                    <m:sSup>
                      <m:sSupPr>
                        <m:ctrlPr>
                          <a:rPr lang="fr-CH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fr-CH" sz="2400">
                            <a:latin typeface="Cambria Math" panose="02040503050406030204" pitchFamily="18" charset="0"/>
                          </a:rPr>
                          <m:t>s</m:t>
                        </m:r>
                      </m:e>
                      <m:sup>
                        <m:r>
                          <a:rPr lang="en-GB" sz="2400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fr-CH" sz="240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sz="2200" dirty="0"/>
                  <a:t>; this can sometimes be rounded to </a:t>
                </a:r>
                <a14:m>
                  <m:oMath xmlns:m="http://schemas.openxmlformats.org/officeDocument/2006/math">
                    <m:r>
                      <a:rPr lang="en-US" sz="2200" i="1" dirty="0" smtClean="0">
                        <a:latin typeface="Cambria Math" panose="02040503050406030204" pitchFamily="18" charset="0"/>
                      </a:rPr>
                      <m:t>–10</m:t>
                    </m:r>
                    <m:r>
                      <a:rPr lang="fr-CH" sz="2000" i="1">
                        <a:latin typeface="Cambria Math" panose="02040503050406030204" pitchFamily="18" charset="0"/>
                      </a:rPr>
                      <m:t> </m:t>
                    </m:r>
                    <m:r>
                      <m:rPr>
                        <m:sty m:val="p"/>
                      </m:rPr>
                      <a:rPr lang="fr-CH" sz="2000">
                        <a:latin typeface="Cambria Math" panose="02040503050406030204" pitchFamily="18" charset="0"/>
                      </a:rPr>
                      <m:t>m</m:t>
                    </m:r>
                    <m:r>
                      <a:rPr lang="fr-CH" sz="2000" i="1">
                        <a:latin typeface="Cambria Math" panose="02040503050406030204" pitchFamily="18" charset="0"/>
                      </a:rPr>
                      <m:t> </m:t>
                    </m:r>
                    <m:sSup>
                      <m:sSupPr>
                        <m:ctrlPr>
                          <a:rPr lang="fr-CH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fr-CH" sz="2000">
                            <a:latin typeface="Cambria Math" panose="02040503050406030204" pitchFamily="18" charset="0"/>
                          </a:rPr>
                          <m:t>s</m:t>
                        </m:r>
                      </m:e>
                      <m:sup>
                        <m:r>
                          <a:rPr lang="en-GB" sz="2000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fr-CH" sz="200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sz="2200" dirty="0"/>
                  <a:t>.</a:t>
                </a:r>
              </a:p>
              <a:p>
                <a:pPr>
                  <a:lnSpc>
                    <a:spcPct val="110000"/>
                  </a:lnSpc>
                  <a:spcAft>
                    <a:spcPts val="1800"/>
                  </a:spcAft>
                </a:pPr>
                <a:r>
                  <a:rPr lang="en-US" sz="2200" dirty="0"/>
                  <a:t>The </a:t>
                </a:r>
                <a:r>
                  <a:rPr lang="en-US" sz="2200" i="1" dirty="0">
                    <a:solidFill>
                      <a:srgbClr val="FF0000"/>
                    </a:solidFill>
                  </a:rPr>
                  <a:t>instantaneous acceleration</a:t>
                </a:r>
                <a:r>
                  <a:rPr lang="en-US" sz="2200" dirty="0"/>
                  <a:t> is calculated as </a:t>
                </a:r>
                <a14:m>
                  <m:oMath xmlns:m="http://schemas.openxmlformats.org/officeDocument/2006/math">
                    <m:r>
                      <a:rPr lang="fr-CH" sz="2200" i="1">
                        <a:latin typeface="Cambria Math" panose="02040503050406030204" pitchFamily="18" charset="0"/>
                      </a:rPr>
                      <m:t>𝑣</m:t>
                    </m:r>
                    <m:r>
                      <a:rPr lang="fr-CH" sz="2200" i="1">
                        <a:latin typeface="Cambria Math" panose="02040503050406030204" pitchFamily="18" charset="0"/>
                      </a:rPr>
                      <m:t>′(</m:t>
                    </m:r>
                    <m:r>
                      <a:rPr lang="fr-CH" sz="2200" i="1">
                        <a:latin typeface="Cambria Math" panose="02040503050406030204" pitchFamily="18" charset="0"/>
                      </a:rPr>
                      <m:t>𝑡</m:t>
                    </m:r>
                    <m:r>
                      <a:rPr lang="fr-CH" sz="2200" i="1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2200" dirty="0"/>
                  <a:t> or </a:t>
                </a:r>
                <a14:m>
                  <m:oMath xmlns:m="http://schemas.openxmlformats.org/officeDocument/2006/math">
                    <m:r>
                      <a:rPr lang="fr-CH" sz="2200" i="1">
                        <a:latin typeface="Cambria Math" panose="02040503050406030204" pitchFamily="18" charset="0"/>
                      </a:rPr>
                      <m:t>𝑠</m:t>
                    </m:r>
                    <m:r>
                      <a:rPr lang="fr-CH" sz="2200" i="1">
                        <a:latin typeface="Cambria Math" panose="02040503050406030204" pitchFamily="18" charset="0"/>
                      </a:rPr>
                      <m:t>′′(</m:t>
                    </m:r>
                    <m:r>
                      <a:rPr lang="fr-CH" sz="2200" i="1">
                        <a:latin typeface="Cambria Math" panose="02040503050406030204" pitchFamily="18" charset="0"/>
                      </a:rPr>
                      <m:t>𝑡</m:t>
                    </m:r>
                    <m:r>
                      <a:rPr lang="fr-CH" sz="2200" i="1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2200" dirty="0"/>
                  <a:t>, the second derivative of the displacement.</a:t>
                </a:r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E796788A-AAF6-0B40-BE8F-18DD9376B22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8240" y="1562402"/>
                <a:ext cx="7318233" cy="4268413"/>
              </a:xfrm>
              <a:prstGeom prst="rect">
                <a:avLst/>
              </a:prstGeom>
              <a:blipFill>
                <a:blip r:embed="rId4"/>
                <a:stretch>
                  <a:fillRect l="-2333" t="-1714" b="-3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9660966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BBC5CD0E-6604-4240-9E1F-B9F182B8CD39}"/>
              </a:ext>
            </a:extLst>
          </p:cNvPr>
          <p:cNvSpPr/>
          <p:nvPr/>
        </p:nvSpPr>
        <p:spPr>
          <a:xfrm>
            <a:off x="6179" y="0"/>
            <a:ext cx="9144000" cy="711926"/>
          </a:xfrm>
          <a:prstGeom prst="rect">
            <a:avLst/>
          </a:prstGeom>
          <a:solidFill>
            <a:srgbClr val="00623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contourW="12700">
              <a:contourClr>
                <a:schemeClr val="bg1"/>
              </a:contourClr>
            </a:sp3d>
          </a:bodyPr>
          <a:lstStyle/>
          <a:p>
            <a:pPr marL="405000" defTabSz="2700000">
              <a:tabLst>
                <a:tab pos="8370000" algn="r"/>
              </a:tabLst>
            </a:pPr>
            <a:r>
              <a:rPr lang="en-US" sz="2100" dirty="0">
                <a:solidFill>
                  <a:schemeClr val="bg1"/>
                </a:solidFill>
              </a:rPr>
              <a:t>Mathematics for the IB Diploma	ANALYSIS AND APPROACHES </a:t>
            </a:r>
            <a:r>
              <a:rPr lang="en-US" sz="2100" b="1" dirty="0">
                <a:solidFill>
                  <a:schemeClr val="bg1"/>
                </a:solidFill>
              </a:rPr>
              <a:t>SL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9A66B20C-F55C-B346-B560-CC46B8B15881}"/>
              </a:ext>
            </a:extLst>
          </p:cNvPr>
          <p:cNvGrpSpPr/>
          <p:nvPr/>
        </p:nvGrpSpPr>
        <p:grpSpPr>
          <a:xfrm>
            <a:off x="0" y="5478009"/>
            <a:ext cx="9144000" cy="1411224"/>
            <a:chOff x="0" y="5446776"/>
            <a:chExt cx="9144000" cy="1411224"/>
          </a:xfrm>
        </p:grpSpPr>
        <p:pic>
          <p:nvPicPr>
            <p:cNvPr id="9" name="Picture 8" descr="EDU_PPT_Tab.png">
              <a:extLst>
                <a:ext uri="{FF2B5EF4-FFF2-40B4-BE49-F238E27FC236}">
                  <a16:creationId xmlns:a16="http://schemas.microsoft.com/office/drawing/2014/main" id="{BC20ABAA-6D2E-3B4A-A146-B9563EF914E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5446776"/>
              <a:ext cx="9144000" cy="1411224"/>
            </a:xfrm>
            <a:prstGeom prst="rect">
              <a:avLst/>
            </a:prstGeom>
            <a:effectLst>
              <a:outerShdw blurRad="152400" dist="38100" dir="14100000" algn="tl" rotWithShape="0">
                <a:srgbClr val="000000">
                  <a:alpha val="20000"/>
                </a:srgbClr>
              </a:outerShdw>
            </a:effectLst>
          </p:spPr>
        </p:pic>
        <p:pic>
          <p:nvPicPr>
            <p:cNvPr id="10" name="Picture 9" descr="EDU_INT_CMYK_Land.jpg">
              <a:extLst>
                <a:ext uri="{FF2B5EF4-FFF2-40B4-BE49-F238E27FC236}">
                  <a16:creationId xmlns:a16="http://schemas.microsoft.com/office/drawing/2014/main" id="{105AC2B5-792F-DA42-82A3-55598E9295E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669539" y="5918932"/>
              <a:ext cx="2018163" cy="649071"/>
            </a:xfrm>
            <a:prstGeom prst="rect">
              <a:avLst/>
            </a:prstGeom>
          </p:spPr>
        </p:pic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id="{DCFCAB32-5000-8243-AB87-EDBDE7FF3F8E}"/>
              </a:ext>
            </a:extLst>
          </p:cNvPr>
          <p:cNvSpPr txBox="1"/>
          <p:nvPr/>
        </p:nvSpPr>
        <p:spPr>
          <a:xfrm>
            <a:off x="274963" y="6183621"/>
            <a:ext cx="344082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350" dirty="0"/>
              <a:t>© Huw Jones 2019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E796788A-AAF6-0B40-BE8F-18DD9376B22C}"/>
                  </a:ext>
                </a:extLst>
              </p:cNvPr>
              <p:cNvSpPr txBox="1"/>
              <p:nvPr/>
            </p:nvSpPr>
            <p:spPr>
              <a:xfrm>
                <a:off x="828240" y="2104951"/>
                <a:ext cx="8066378" cy="264809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>
                  <a:lnSpc>
                    <a:spcPct val="110000"/>
                  </a:lnSpc>
                  <a:spcAft>
                    <a:spcPts val="1800"/>
                  </a:spcAft>
                </a:pPr>
                <a:r>
                  <a:rPr lang="en-US" sz="2400" dirty="0"/>
                  <a:t>An object moves along a straight line so that the object’s distance, in </a:t>
                </a:r>
                <a:r>
                  <a:rPr lang="en-US" sz="2400" dirty="0" err="1"/>
                  <a:t>metres</a:t>
                </a:r>
                <a:r>
                  <a:rPr lang="en-US" sz="2400" dirty="0"/>
                  <a:t>, to the right of its starting point after </a:t>
                </a:r>
                <a:r>
                  <a:rPr lang="en-US" sz="2400" i="1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t</a:t>
                </a:r>
                <a:r>
                  <a:rPr lang="en-US" sz="2400" dirty="0"/>
                  <a:t> seconds is given by the function</a:t>
                </a:r>
                <a:br>
                  <a:rPr lang="en-US" sz="2400" dirty="0"/>
                </a:br>
                <a:r>
                  <a:rPr lang="en-US" sz="2400" dirty="0"/>
                  <a:t> </a:t>
                </a:r>
                <a14:m>
                  <m:oMath xmlns:m="http://schemas.openxmlformats.org/officeDocument/2006/math">
                    <m:r>
                      <a:rPr lang="fr-CH" sz="2400" i="1">
                        <a:latin typeface="Cambria Math" panose="02040503050406030204" pitchFamily="18" charset="0"/>
                      </a:rPr>
                      <m:t>𝑠</m:t>
                    </m:r>
                    <m:d>
                      <m:dPr>
                        <m:ctrlPr>
                          <a:rPr lang="fr-CH" sz="2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CH" sz="2400" i="1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d>
                    <m:r>
                      <a:rPr lang="fr-CH" sz="2400" i="1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fr-CH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fr-CH" sz="2400" i="1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p>
                        <m:r>
                          <a:rPr lang="fr-CH" sz="2400" i="1"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p>
                    <m:r>
                      <a:rPr lang="fr-CH" sz="2400" i="1">
                        <a:latin typeface="Cambria Math" panose="02040503050406030204" pitchFamily="18" charset="0"/>
                      </a:rPr>
                      <m:t>−3</m:t>
                    </m:r>
                    <m:sSup>
                      <m:sSupPr>
                        <m:ctrlPr>
                          <a:rPr lang="fr-CH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fr-CH" sz="2400" i="1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p>
                        <m:r>
                          <a:rPr lang="fr-CH" sz="2400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fr-CH" sz="2400" i="1">
                        <a:latin typeface="Cambria Math" panose="02040503050406030204" pitchFamily="18" charset="0"/>
                      </a:rPr>
                      <m:t>+5</m:t>
                    </m:r>
                    <m:r>
                      <a:rPr lang="fr-CH" sz="2400" i="1">
                        <a:latin typeface="Cambria Math" panose="02040503050406030204" pitchFamily="18" charset="0"/>
                      </a:rPr>
                      <m:t>𝑡</m:t>
                    </m:r>
                  </m:oMath>
                </a14:m>
                <a:endParaRPr lang="en-US" sz="2400" dirty="0"/>
              </a:p>
              <a:p>
                <a:pPr>
                  <a:lnSpc>
                    <a:spcPct val="110000"/>
                  </a:lnSpc>
                  <a:spcAft>
                    <a:spcPts val="1800"/>
                  </a:spcAft>
                </a:pPr>
                <a:r>
                  <a:rPr lang="en-US" sz="2400" dirty="0"/>
                  <a:t>Find the velocity and acceleration of the object at the end of the first two seconds of motion.</a:t>
                </a:r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E796788A-AAF6-0B40-BE8F-18DD9376B22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8240" y="2104951"/>
                <a:ext cx="8066378" cy="2648097"/>
              </a:xfrm>
              <a:prstGeom prst="rect">
                <a:avLst/>
              </a:prstGeom>
              <a:blipFill>
                <a:blip r:embed="rId4"/>
                <a:stretch>
                  <a:fillRect l="-2343" t="-2759" r="-1587" b="-597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TextBox 11">
            <a:extLst>
              <a:ext uri="{FF2B5EF4-FFF2-40B4-BE49-F238E27FC236}">
                <a16:creationId xmlns:a16="http://schemas.microsoft.com/office/drawing/2014/main" id="{556887BD-14AF-4C7D-8A9B-2A15DD90B27F}"/>
              </a:ext>
            </a:extLst>
          </p:cNvPr>
          <p:cNvSpPr txBox="1"/>
          <p:nvPr/>
        </p:nvSpPr>
        <p:spPr>
          <a:xfrm>
            <a:off x="828240" y="910650"/>
            <a:ext cx="6850380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3200" b="1" dirty="0"/>
              <a:t>You try …</a:t>
            </a:r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15916430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BBC5CD0E-6604-4240-9E1F-B9F182B8CD39}"/>
              </a:ext>
            </a:extLst>
          </p:cNvPr>
          <p:cNvSpPr/>
          <p:nvPr/>
        </p:nvSpPr>
        <p:spPr>
          <a:xfrm>
            <a:off x="6179" y="0"/>
            <a:ext cx="9144000" cy="711926"/>
          </a:xfrm>
          <a:prstGeom prst="rect">
            <a:avLst/>
          </a:prstGeom>
          <a:solidFill>
            <a:srgbClr val="00623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contourW="12700">
              <a:contourClr>
                <a:schemeClr val="bg1"/>
              </a:contourClr>
            </a:sp3d>
          </a:bodyPr>
          <a:lstStyle/>
          <a:p>
            <a:pPr marL="405000" defTabSz="2700000">
              <a:tabLst>
                <a:tab pos="8370000" algn="r"/>
              </a:tabLst>
            </a:pPr>
            <a:r>
              <a:rPr lang="en-US" sz="2100" dirty="0">
                <a:solidFill>
                  <a:schemeClr val="bg1"/>
                </a:solidFill>
              </a:rPr>
              <a:t>Mathematics for the IB Diploma	ANALYSIS AND APPROACHES </a:t>
            </a:r>
            <a:r>
              <a:rPr lang="en-US" sz="2100" b="1" dirty="0">
                <a:solidFill>
                  <a:schemeClr val="bg1"/>
                </a:solidFill>
              </a:rPr>
              <a:t>SL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9A66B20C-F55C-B346-B560-CC46B8B15881}"/>
              </a:ext>
            </a:extLst>
          </p:cNvPr>
          <p:cNvGrpSpPr/>
          <p:nvPr/>
        </p:nvGrpSpPr>
        <p:grpSpPr>
          <a:xfrm>
            <a:off x="0" y="5478009"/>
            <a:ext cx="9144000" cy="1411224"/>
            <a:chOff x="0" y="5446776"/>
            <a:chExt cx="9144000" cy="1411224"/>
          </a:xfrm>
        </p:grpSpPr>
        <p:pic>
          <p:nvPicPr>
            <p:cNvPr id="9" name="Picture 8" descr="EDU_PPT_Tab.png">
              <a:extLst>
                <a:ext uri="{FF2B5EF4-FFF2-40B4-BE49-F238E27FC236}">
                  <a16:creationId xmlns:a16="http://schemas.microsoft.com/office/drawing/2014/main" id="{BC20ABAA-6D2E-3B4A-A146-B9563EF914E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5446776"/>
              <a:ext cx="9144000" cy="1411224"/>
            </a:xfrm>
            <a:prstGeom prst="rect">
              <a:avLst/>
            </a:prstGeom>
            <a:effectLst>
              <a:outerShdw blurRad="152400" dist="38100" dir="14100000" algn="tl" rotWithShape="0">
                <a:srgbClr val="000000">
                  <a:alpha val="20000"/>
                </a:srgbClr>
              </a:outerShdw>
            </a:effectLst>
          </p:spPr>
        </p:pic>
        <p:pic>
          <p:nvPicPr>
            <p:cNvPr id="10" name="Picture 9" descr="EDU_INT_CMYK_Land.jpg">
              <a:extLst>
                <a:ext uri="{FF2B5EF4-FFF2-40B4-BE49-F238E27FC236}">
                  <a16:creationId xmlns:a16="http://schemas.microsoft.com/office/drawing/2014/main" id="{105AC2B5-792F-DA42-82A3-55598E9295E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669539" y="5918932"/>
              <a:ext cx="2018163" cy="649071"/>
            </a:xfrm>
            <a:prstGeom prst="rect">
              <a:avLst/>
            </a:prstGeom>
          </p:spPr>
        </p:pic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id="{DCFCAB32-5000-8243-AB87-EDBDE7FF3F8E}"/>
              </a:ext>
            </a:extLst>
          </p:cNvPr>
          <p:cNvSpPr txBox="1"/>
          <p:nvPr/>
        </p:nvSpPr>
        <p:spPr>
          <a:xfrm>
            <a:off x="274963" y="6183621"/>
            <a:ext cx="4147407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350" dirty="0"/>
              <a:t>© </a:t>
            </a:r>
            <a:r>
              <a:rPr lang="en-GB" sz="1350"/>
              <a:t>Huw Jones </a:t>
            </a:r>
            <a:r>
              <a:rPr lang="en-GB" sz="1350" dirty="0"/>
              <a:t>2019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E796788A-AAF6-0B40-BE8F-18DD9376B22C}"/>
                  </a:ext>
                </a:extLst>
              </p:cNvPr>
              <p:cNvSpPr txBox="1"/>
              <p:nvPr/>
            </p:nvSpPr>
            <p:spPr>
              <a:xfrm>
                <a:off x="828241" y="1704193"/>
                <a:ext cx="7442924" cy="3568926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>
                  <a:lnSpc>
                    <a:spcPct val="110000"/>
                  </a:lnSpc>
                  <a:spcAft>
                    <a:spcPts val="1800"/>
                  </a:spcAft>
                </a:pPr>
                <a:r>
                  <a:rPr lang="en-US" sz="2400" dirty="0"/>
                  <a:t>Position function		</a:t>
                </a:r>
                <a14:m>
                  <m:oMath xmlns:m="http://schemas.openxmlformats.org/officeDocument/2006/math">
                    <m:r>
                      <a:rPr lang="fr-CH" sz="2400" i="1">
                        <a:latin typeface="Cambria Math" panose="02040503050406030204" pitchFamily="18" charset="0"/>
                      </a:rPr>
                      <m:t>𝑠</m:t>
                    </m:r>
                    <m:d>
                      <m:dPr>
                        <m:ctrlPr>
                          <a:rPr lang="fr-CH" sz="2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CH" sz="2400" i="1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d>
                    <m:r>
                      <a:rPr lang="fr-CH" sz="2400" i="1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fr-CH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fr-CH" sz="2400" i="1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p>
                        <m:r>
                          <a:rPr lang="fr-CH" sz="2400" i="1"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p>
                    <m:r>
                      <a:rPr lang="fr-CH" sz="2400" i="1">
                        <a:latin typeface="Cambria Math" panose="02040503050406030204" pitchFamily="18" charset="0"/>
                      </a:rPr>
                      <m:t>−3</m:t>
                    </m:r>
                    <m:sSup>
                      <m:sSupPr>
                        <m:ctrlPr>
                          <a:rPr lang="fr-CH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fr-CH" sz="2400" i="1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p>
                        <m:r>
                          <a:rPr lang="fr-CH" sz="2400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fr-CH" sz="2400" i="1">
                        <a:latin typeface="Cambria Math" panose="02040503050406030204" pitchFamily="18" charset="0"/>
                      </a:rPr>
                      <m:t>+5</m:t>
                    </m:r>
                    <m:r>
                      <a:rPr lang="fr-CH" sz="2400" i="1">
                        <a:latin typeface="Cambria Math" panose="02040503050406030204" pitchFamily="18" charset="0"/>
                      </a:rPr>
                      <m:t>𝑡</m:t>
                    </m:r>
                  </m:oMath>
                </a14:m>
                <a:endParaRPr lang="en-US" sz="2400" dirty="0"/>
              </a:p>
              <a:p>
                <a:pPr>
                  <a:lnSpc>
                    <a:spcPct val="110000"/>
                  </a:lnSpc>
                  <a:spcAft>
                    <a:spcPts val="1800"/>
                  </a:spcAft>
                </a:pPr>
                <a:r>
                  <a:rPr lang="en-US" sz="2400" dirty="0"/>
                  <a:t>Velocity function		</a:t>
                </a:r>
                <a:r>
                  <a:rPr lang="en-US" sz="2400" i="1" dirty="0"/>
                  <a:t>v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fr-CH" sz="2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CH" sz="2400" i="1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d>
                    <m:r>
                      <a:rPr lang="fr-CH" sz="2400" i="1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fr-CH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fr-CH" sz="2400" i="1">
                            <a:latin typeface="Cambria Math" panose="02040503050406030204" pitchFamily="18" charset="0"/>
                          </a:rPr>
                          <m:t>𝑠</m:t>
                        </m:r>
                      </m:e>
                      <m:sup>
                        <m:r>
                          <a:rPr lang="fr-CH" sz="2400" i="1">
                            <a:latin typeface="Cambria Math" panose="02040503050406030204" pitchFamily="18" charset="0"/>
                          </a:rPr>
                          <m:t>′</m:t>
                        </m:r>
                      </m:sup>
                    </m:sSup>
                    <m:d>
                      <m:dPr>
                        <m:ctrlPr>
                          <a:rPr lang="fr-CH" sz="2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CH" sz="2400" i="1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d>
                    <m:r>
                      <a:rPr lang="fr-CH" sz="2400" i="1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fr-CH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fr-CH" sz="2400" i="1">
                            <a:latin typeface="Cambria Math" panose="02040503050406030204" pitchFamily="18" charset="0"/>
                          </a:rPr>
                          <m:t>3</m:t>
                        </m:r>
                        <m:r>
                          <a:rPr lang="fr-CH" sz="2400" i="1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p>
                        <m:r>
                          <a:rPr lang="fr-CH" sz="2400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fr-CH" sz="2400" i="1">
                        <a:latin typeface="Cambria Math" panose="02040503050406030204" pitchFamily="18" charset="0"/>
                      </a:rPr>
                      <m:t>−6</m:t>
                    </m:r>
                    <m:r>
                      <a:rPr lang="fr-CH" sz="2400" i="1">
                        <a:latin typeface="Cambria Math" panose="02040503050406030204" pitchFamily="18" charset="0"/>
                      </a:rPr>
                      <m:t>𝑡</m:t>
                    </m:r>
                    <m:r>
                      <a:rPr lang="fr-CH" sz="2400" i="1">
                        <a:latin typeface="Cambria Math" panose="02040503050406030204" pitchFamily="18" charset="0"/>
                      </a:rPr>
                      <m:t>+5</m:t>
                    </m:r>
                  </m:oMath>
                </a14:m>
                <a:endParaRPr lang="en-US" sz="2400" dirty="0"/>
              </a:p>
              <a:p>
                <a:pPr>
                  <a:lnSpc>
                    <a:spcPct val="110000"/>
                  </a:lnSpc>
                  <a:spcAft>
                    <a:spcPts val="1800"/>
                  </a:spcAft>
                </a:pPr>
                <a:r>
                  <a:rPr lang="en-US" sz="2400" dirty="0"/>
                  <a:t>Acceleration function		a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fr-CH" sz="2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CH" sz="2400" i="1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d>
                    <m:r>
                      <a:rPr lang="fr-CH" sz="2400" i="1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fr-CH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fr-CH" sz="2400" i="1">
                            <a:latin typeface="Cambria Math" panose="02040503050406030204" pitchFamily="18" charset="0"/>
                          </a:rPr>
                          <m:t>𝑠</m:t>
                        </m:r>
                      </m:e>
                      <m:sup>
                        <m:r>
                          <a:rPr lang="fr-CH" sz="2400" i="1">
                            <a:latin typeface="Cambria Math" panose="02040503050406030204" pitchFamily="18" charset="0"/>
                          </a:rPr>
                          <m:t>′′</m:t>
                        </m:r>
                      </m:sup>
                    </m:sSup>
                    <m:d>
                      <m:dPr>
                        <m:ctrlPr>
                          <a:rPr lang="fr-CH" sz="2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CH" sz="2400" i="1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d>
                    <m:r>
                      <a:rPr lang="fr-CH" sz="2400" i="1">
                        <a:latin typeface="Cambria Math" panose="02040503050406030204" pitchFamily="18" charset="0"/>
                      </a:rPr>
                      <m:t>=6</m:t>
                    </m:r>
                    <m:r>
                      <a:rPr lang="fr-CH" sz="2400" i="1">
                        <a:latin typeface="Cambria Math" panose="02040503050406030204" pitchFamily="18" charset="0"/>
                      </a:rPr>
                      <m:t>𝑡</m:t>
                    </m:r>
                    <m:r>
                      <a:rPr lang="fr-CH" sz="2400" i="1">
                        <a:latin typeface="Cambria Math" panose="02040503050406030204" pitchFamily="18" charset="0"/>
                      </a:rPr>
                      <m:t>−6</m:t>
                    </m:r>
                  </m:oMath>
                </a14:m>
                <a:endParaRPr lang="en-US" sz="2400" dirty="0"/>
              </a:p>
              <a:p>
                <a:pPr>
                  <a:lnSpc>
                    <a:spcPct val="110000"/>
                  </a:lnSpc>
                  <a:spcAft>
                    <a:spcPts val="1800"/>
                  </a:spcAft>
                </a:pPr>
                <a:r>
                  <a:rPr lang="en-US" sz="2400" dirty="0"/>
                  <a:t>Therefore, when </a:t>
                </a:r>
                <a14:m>
                  <m:oMath xmlns:m="http://schemas.openxmlformats.org/officeDocument/2006/math">
                    <m:r>
                      <a:rPr lang="fr-CH" sz="2400" i="1">
                        <a:latin typeface="Cambria Math" panose="02040503050406030204" pitchFamily="18" charset="0"/>
                      </a:rPr>
                      <m:t>𝑡</m:t>
                    </m:r>
                    <m:r>
                      <a:rPr lang="fr-CH" sz="2400" i="1">
                        <a:latin typeface="Cambria Math" panose="02040503050406030204" pitchFamily="18" charset="0"/>
                      </a:rPr>
                      <m:t>=2</m:t>
                    </m:r>
                  </m:oMath>
                </a14:m>
                <a:r>
                  <a:rPr lang="en-US" sz="2400" dirty="0"/>
                  <a:t>: </a:t>
                </a:r>
              </a:p>
              <a:p>
                <a:pPr marL="342900" indent="-342900">
                  <a:lnSpc>
                    <a:spcPct val="110000"/>
                  </a:lnSpc>
                  <a:spcAft>
                    <a:spcPts val="1800"/>
                  </a:spcAft>
                  <a:buFont typeface="Arial" panose="020B0604020202020204" pitchFamily="34" charset="0"/>
                  <a:buChar char="•"/>
                </a:pPr>
                <a:r>
                  <a:rPr lang="en-US" sz="2400" dirty="0"/>
                  <a:t>velocity of the object is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fr-CH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fr-CH" sz="2400" i="1">
                            <a:latin typeface="Cambria Math" panose="02040503050406030204" pitchFamily="18" charset="0"/>
                          </a:rPr>
                          <m:t>𝑠</m:t>
                        </m:r>
                      </m:e>
                      <m:sup>
                        <m:r>
                          <a:rPr lang="fr-CH" sz="2400" i="1">
                            <a:latin typeface="Cambria Math" panose="02040503050406030204" pitchFamily="18" charset="0"/>
                          </a:rPr>
                          <m:t>′</m:t>
                        </m:r>
                      </m:sup>
                    </m:sSup>
                    <m:d>
                      <m:dPr>
                        <m:ctrlPr>
                          <a:rPr lang="fr-CH" sz="2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CH" sz="2400" i="1">
                            <a:latin typeface="Cambria Math" panose="02040503050406030204" pitchFamily="18" charset="0"/>
                          </a:rPr>
                          <m:t>2</m:t>
                        </m:r>
                      </m:e>
                    </m:d>
                    <m:r>
                      <a:rPr lang="fr-CH" sz="2400" i="1">
                        <a:latin typeface="Cambria Math" panose="02040503050406030204" pitchFamily="18" charset="0"/>
                      </a:rPr>
                      <m:t>=5</m:t>
                    </m:r>
                  </m:oMath>
                </a14:m>
                <a:r>
                  <a:rPr lang="en-US" sz="2400" dirty="0"/>
                  <a:t>, or </a:t>
                </a:r>
                <a14:m>
                  <m:oMath xmlns:m="http://schemas.openxmlformats.org/officeDocument/2006/math">
                    <m:r>
                      <a:rPr lang="fr-CH" sz="2400" i="1">
                        <a:latin typeface="Cambria Math" panose="02040503050406030204" pitchFamily="18" charset="0"/>
                      </a:rPr>
                      <m:t>5</m:t>
                    </m:r>
                    <m:r>
                      <a:rPr lang="en-GB" sz="2400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fr-CH" sz="2400" i="0">
                        <a:latin typeface="Cambria Math" panose="02040503050406030204" pitchFamily="18" charset="0"/>
                      </a:rPr>
                      <m:t>m</m:t>
                    </m:r>
                    <m:r>
                      <a:rPr lang="fr-CH" sz="2400" i="1" smtClean="0">
                        <a:latin typeface="Cambria Math" panose="02040503050406030204" pitchFamily="18" charset="0"/>
                      </a:rPr>
                      <m:t> </m:t>
                    </m:r>
                    <m:sSup>
                      <m:sSupPr>
                        <m:ctrlPr>
                          <a:rPr lang="fr-CH" sz="240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GB" sz="2400" b="0" i="0" smtClean="0">
                            <a:latin typeface="Cambria Math" panose="02040503050406030204" pitchFamily="18" charset="0"/>
                          </a:rPr>
                          <m:t>s</m:t>
                        </m:r>
                      </m:e>
                      <m:sup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−1</m:t>
                        </m:r>
                      </m:sup>
                    </m:sSup>
                  </m:oMath>
                </a14:m>
                <a:r>
                  <a:rPr lang="en-US" sz="2400" dirty="0"/>
                  <a:t> to the right</a:t>
                </a:r>
              </a:p>
              <a:p>
                <a:pPr marL="342900" indent="-342900">
                  <a:lnSpc>
                    <a:spcPct val="110000"/>
                  </a:lnSpc>
                  <a:spcAft>
                    <a:spcPts val="1800"/>
                  </a:spcAft>
                  <a:buFont typeface="Arial" panose="020B0604020202020204" pitchFamily="34" charset="0"/>
                  <a:buChar char="•"/>
                </a:pPr>
                <a:r>
                  <a:rPr lang="en-US" sz="2400" dirty="0"/>
                  <a:t>acceleration is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fr-CH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fr-CH" sz="2400" i="1">
                            <a:latin typeface="Cambria Math" panose="02040503050406030204" pitchFamily="18" charset="0"/>
                          </a:rPr>
                          <m:t>𝑠</m:t>
                        </m:r>
                      </m:e>
                      <m:sup>
                        <m:r>
                          <a:rPr lang="fr-CH" sz="2400" i="1">
                            <a:latin typeface="Cambria Math" panose="02040503050406030204" pitchFamily="18" charset="0"/>
                          </a:rPr>
                          <m:t>′′</m:t>
                        </m:r>
                      </m:sup>
                    </m:sSup>
                    <m:d>
                      <m:dPr>
                        <m:ctrlPr>
                          <a:rPr lang="fr-CH" sz="2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CH" sz="2400" i="1">
                            <a:latin typeface="Cambria Math" panose="02040503050406030204" pitchFamily="18" charset="0"/>
                          </a:rPr>
                          <m:t>2</m:t>
                        </m:r>
                      </m:e>
                    </m:d>
                    <m:r>
                      <a:rPr lang="fr-CH" sz="2400" i="1">
                        <a:latin typeface="Cambria Math" panose="02040503050406030204" pitchFamily="18" charset="0"/>
                      </a:rPr>
                      <m:t>=6</m:t>
                    </m:r>
                  </m:oMath>
                </a14:m>
                <a:r>
                  <a:rPr lang="en-US" sz="2400" dirty="0"/>
                  <a:t>, or </a:t>
                </a:r>
                <a14:m>
                  <m:oMath xmlns:m="http://schemas.openxmlformats.org/officeDocument/2006/math">
                    <m:r>
                      <a:rPr lang="fr-CH" sz="2400" i="1">
                        <a:latin typeface="Cambria Math" panose="02040503050406030204" pitchFamily="18" charset="0"/>
                      </a:rPr>
                      <m:t>6</m:t>
                    </m:r>
                    <m:r>
                      <a:rPr lang="en-GB" sz="2400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fr-CH" sz="2400" i="0">
                        <a:latin typeface="Cambria Math" panose="02040503050406030204" pitchFamily="18" charset="0"/>
                      </a:rPr>
                      <m:t>m</m:t>
                    </m:r>
                    <m:r>
                      <a:rPr lang="fr-CH" sz="2400" i="1">
                        <a:latin typeface="Cambria Math" panose="02040503050406030204" pitchFamily="18" charset="0"/>
                      </a:rPr>
                      <m:t> </m:t>
                    </m:r>
                    <m:sSup>
                      <m:sSupPr>
                        <m:ctrlPr>
                          <a:rPr lang="fr-CH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fr-CH" sz="2400" i="0">
                            <a:latin typeface="Cambria Math" panose="02040503050406030204" pitchFamily="18" charset="0"/>
                          </a:rPr>
                          <m:t>s</m:t>
                        </m:r>
                      </m:e>
                      <m:sup>
                        <m:r>
                          <a:rPr lang="en-GB" sz="2400" b="0" i="0" smtClean="0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fr-CH" sz="2400" i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sz="2400" dirty="0"/>
                  <a:t> to the right. </a:t>
                </a:r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E796788A-AAF6-0B40-BE8F-18DD9376B22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8241" y="1704193"/>
                <a:ext cx="7442924" cy="3568926"/>
              </a:xfrm>
              <a:prstGeom prst="rect">
                <a:avLst/>
              </a:prstGeom>
              <a:blipFill>
                <a:blip r:embed="rId4"/>
                <a:stretch>
                  <a:fillRect l="-2539" t="-2222" r="-2129" b="-427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TextBox 11">
            <a:extLst>
              <a:ext uri="{FF2B5EF4-FFF2-40B4-BE49-F238E27FC236}">
                <a16:creationId xmlns:a16="http://schemas.microsoft.com/office/drawing/2014/main" id="{92401703-C311-4DB0-B469-7F951DB2F495}"/>
              </a:ext>
            </a:extLst>
          </p:cNvPr>
          <p:cNvSpPr txBox="1"/>
          <p:nvPr/>
        </p:nvSpPr>
        <p:spPr>
          <a:xfrm>
            <a:off x="828240" y="910650"/>
            <a:ext cx="6850380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3200" b="1" dirty="0"/>
              <a:t>Solution</a:t>
            </a:r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405840450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925</TotalTime>
  <Words>235</Words>
  <Application>Microsoft Office PowerPoint</Application>
  <PresentationFormat>On-screen Show (4:3)</PresentationFormat>
  <Paragraphs>37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Cambria Math</vt:lpstr>
      <vt:lpstr>Office Theme</vt:lpstr>
      <vt:lpstr>Calculus Kinematics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Number and algebra</dc:title>
  <dc:creator>So-Shan Au</dc:creator>
  <cp:lastModifiedBy>Harriet Gatley</cp:lastModifiedBy>
  <cp:revision>83</cp:revision>
  <dcterms:created xsi:type="dcterms:W3CDTF">2018-08-21T14:08:13Z</dcterms:created>
  <dcterms:modified xsi:type="dcterms:W3CDTF">2019-07-08T09:21:39Z</dcterms:modified>
</cp:coreProperties>
</file>