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2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3063B7E-CDFE-4505-A8A4-36CA92DC0C04}" v="4" dt="2019-05-07T13:43:57.48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748" autoAdjust="0"/>
    <p:restoredTop sz="94660"/>
  </p:normalViewPr>
  <p:slideViewPr>
    <p:cSldViewPr snapToGrid="0">
      <p:cViewPr varScale="1">
        <p:scale>
          <a:sx n="90" d="100"/>
          <a:sy n="90" d="100"/>
        </p:scale>
        <p:origin x="116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rew Coulson" userId="c8c65609029ae322" providerId="LiveId" clId="{83063B7E-CDFE-4505-A8A4-36CA92DC0C04}"/>
    <pc:docChg chg="undo redo modSld">
      <pc:chgData name="Andrew Coulson" userId="c8c65609029ae322" providerId="LiveId" clId="{83063B7E-CDFE-4505-A8A4-36CA92DC0C04}" dt="2019-05-17T09:31:21.842" v="101" actId="20577"/>
      <pc:docMkLst>
        <pc:docMk/>
      </pc:docMkLst>
      <pc:sldChg chg="modSp">
        <pc:chgData name="Andrew Coulson" userId="c8c65609029ae322" providerId="LiveId" clId="{83063B7E-CDFE-4505-A8A4-36CA92DC0C04}" dt="2019-05-17T09:31:10.091" v="98" actId="20577"/>
        <pc:sldMkLst>
          <pc:docMk/>
          <pc:sldMk cId="4214131450" sldId="256"/>
        </pc:sldMkLst>
        <pc:spChg chg="mod">
          <ac:chgData name="Andrew Coulson" userId="c8c65609029ae322" providerId="LiveId" clId="{83063B7E-CDFE-4505-A8A4-36CA92DC0C04}" dt="2019-05-17T09:30:38.261" v="96" actId="20577"/>
          <ac:spMkLst>
            <pc:docMk/>
            <pc:sldMk cId="4214131450" sldId="256"/>
            <ac:spMk id="2" creationId="{3FE3D89D-DA8D-4379-B0A2-7A629D27A1E3}"/>
          </ac:spMkLst>
        </pc:spChg>
        <pc:spChg chg="mod">
          <ac:chgData name="Andrew Coulson" userId="c8c65609029ae322" providerId="LiveId" clId="{83063B7E-CDFE-4505-A8A4-36CA92DC0C04}" dt="2019-05-17T09:31:10.091" v="98" actId="20577"/>
          <ac:spMkLst>
            <pc:docMk/>
            <pc:sldMk cId="4214131450" sldId="256"/>
            <ac:spMk id="16" creationId="{93E72B22-8C9F-1D4C-9885-53685F833837}"/>
          </ac:spMkLst>
        </pc:spChg>
      </pc:sldChg>
      <pc:sldChg chg="modSp">
        <pc:chgData name="Andrew Coulson" userId="c8c65609029ae322" providerId="LiveId" clId="{83063B7E-CDFE-4505-A8A4-36CA92DC0C04}" dt="2019-05-17T09:31:21.842" v="101" actId="20577"/>
        <pc:sldMkLst>
          <pc:docMk/>
          <pc:sldMk cId="1424861408" sldId="258"/>
        </pc:sldMkLst>
        <pc:spChg chg="mod">
          <ac:chgData name="Andrew Coulson" userId="c8c65609029ae322" providerId="LiveId" clId="{83063B7E-CDFE-4505-A8A4-36CA92DC0C04}" dt="2019-05-17T09:31:21.842" v="101" actId="20577"/>
          <ac:spMkLst>
            <pc:docMk/>
            <pc:sldMk cId="1424861408" sldId="258"/>
            <ac:spMk id="6" creationId="{84B3A8CC-209B-9B43-BF71-D387DF76E3AE}"/>
          </ac:spMkLst>
        </pc:spChg>
        <pc:spChg chg="mod">
          <ac:chgData name="Andrew Coulson" userId="c8c65609029ae322" providerId="LiveId" clId="{83063B7E-CDFE-4505-A8A4-36CA92DC0C04}" dt="2019-05-15T08:41:14.202" v="82" actId="1076"/>
          <ac:spMkLst>
            <pc:docMk/>
            <pc:sldMk cId="1424861408" sldId="258"/>
            <ac:spMk id="9" creationId="{46B32750-EA81-D644-800B-F967DA3795CF}"/>
          </ac:spMkLst>
        </pc:spChg>
        <pc:grpChg chg="ord">
          <ac:chgData name="Andrew Coulson" userId="c8c65609029ae322" providerId="LiveId" clId="{83063B7E-CDFE-4505-A8A4-36CA92DC0C04}" dt="2019-05-07T13:43:43.036" v="25" actId="167"/>
          <ac:grpSpMkLst>
            <pc:docMk/>
            <pc:sldMk cId="1424861408" sldId="258"/>
            <ac:grpSpMk id="10" creationId="{BE189E02-F2F2-FD42-BF92-8E56FD70226B}"/>
          </ac:grpSpMkLst>
        </pc:grpChg>
      </pc:sldChg>
      <pc:sldChg chg="modSp">
        <pc:chgData name="Andrew Coulson" userId="c8c65609029ae322" providerId="LiveId" clId="{83063B7E-CDFE-4505-A8A4-36CA92DC0C04}" dt="2019-05-17T09:31:05.129" v="97" actId="6549"/>
        <pc:sldMkLst>
          <pc:docMk/>
          <pc:sldMk cId="1041524409" sldId="259"/>
        </pc:sldMkLst>
        <pc:spChg chg="mod">
          <ac:chgData name="Andrew Coulson" userId="c8c65609029ae322" providerId="LiveId" clId="{83063B7E-CDFE-4505-A8A4-36CA92DC0C04}" dt="2019-05-15T13:13:33.578" v="94" actId="20577"/>
          <ac:spMkLst>
            <pc:docMk/>
            <pc:sldMk cId="1041524409" sldId="259"/>
            <ac:spMk id="5" creationId="{9DA6E5A7-E325-D14A-B292-DF83A6FEE71C}"/>
          </ac:spMkLst>
        </pc:spChg>
        <pc:spChg chg="mod">
          <ac:chgData name="Andrew Coulson" userId="c8c65609029ae322" providerId="LiveId" clId="{83063B7E-CDFE-4505-A8A4-36CA92DC0C04}" dt="2019-05-17T09:31:05.129" v="97" actId="6549"/>
          <ac:spMkLst>
            <pc:docMk/>
            <pc:sldMk cId="1041524409" sldId="259"/>
            <ac:spMk id="7" creationId="{DCFCAB32-5000-8243-AB87-EDBDE7FF3F8E}"/>
          </ac:spMkLst>
        </pc:spChg>
      </pc:sldChg>
      <pc:sldChg chg="modSp">
        <pc:chgData name="Andrew Coulson" userId="c8c65609029ae322" providerId="LiveId" clId="{83063B7E-CDFE-4505-A8A4-36CA92DC0C04}" dt="2019-05-17T09:31:15.670" v="100" actId="20577"/>
        <pc:sldMkLst>
          <pc:docMk/>
          <pc:sldMk cId="881706372" sldId="260"/>
        </pc:sldMkLst>
        <pc:spChg chg="mod">
          <ac:chgData name="Andrew Coulson" userId="c8c65609029ae322" providerId="LiveId" clId="{83063B7E-CDFE-4505-A8A4-36CA92DC0C04}" dt="2019-05-17T09:31:15.670" v="100" actId="20577"/>
          <ac:spMkLst>
            <pc:docMk/>
            <pc:sldMk cId="881706372" sldId="260"/>
            <ac:spMk id="6" creationId="{423A6BC7-FD5F-1445-BE6E-656266E98429}"/>
          </ac:spMkLst>
        </pc:spChg>
        <pc:spChg chg="mod">
          <ac:chgData name="Andrew Coulson" userId="c8c65609029ae322" providerId="LiveId" clId="{83063B7E-CDFE-4505-A8A4-36CA92DC0C04}" dt="2019-05-15T08:40:30.384" v="76" actId="14100"/>
          <ac:spMkLst>
            <pc:docMk/>
            <pc:sldMk cId="881706372" sldId="260"/>
            <ac:spMk id="8" creationId="{46CF2FD2-9121-8142-BC2E-49AEE5AE5CDB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290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575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08728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124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0122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56773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265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2449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5153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320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8703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071FF-739A-4F6E-92E3-5B6873161283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92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murderousmaths.co.uk/books/regions.htm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hyperlink" Target="http://www.youtube.com/watch?v=WHVOLY9mrJ4#action=shar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117F02A-1D11-1140-99AC-CB2B6F296C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9" y="10048"/>
            <a:ext cx="9144000" cy="549835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489E6EE-81A8-BB4A-B0CB-DDA4D84E621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618"/>
          <a:stretch/>
        </p:blipFill>
        <p:spPr>
          <a:xfrm>
            <a:off x="-8364" y="5345895"/>
            <a:ext cx="9162803" cy="150205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FE3D89D-DA8D-4379-B0A2-7A629D27A1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55084" y="3587232"/>
            <a:ext cx="6858000" cy="1921168"/>
          </a:xfrm>
        </p:spPr>
        <p:txBody>
          <a:bodyPr lIns="0" tIns="0" rIns="0" bIns="0" anchor="t" anchorCtr="0">
            <a:noAutofit/>
          </a:bodyPr>
          <a:lstStyle/>
          <a:p>
            <a:pPr algn="l"/>
            <a:r>
              <a:rPr lang="en-GB" sz="4400" b="1" dirty="0">
                <a:solidFill>
                  <a:srgbClr val="006231"/>
                </a:solidFill>
                <a:latin typeface="+mn-lt"/>
              </a:rPr>
              <a:t>Number and algebra</a:t>
            </a:r>
            <a:br>
              <a:rPr lang="en-GB" sz="4050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</a:br>
            <a:r>
              <a:rPr lang="en-GB" sz="3200" dirty="0">
                <a:latin typeface="+mn-lt"/>
              </a:rPr>
              <a:t>Proof by induction</a:t>
            </a:r>
            <a:br>
              <a:rPr lang="en-GB" sz="3200" dirty="0"/>
            </a:br>
            <a:r>
              <a:rPr lang="en-GB" sz="3200" dirty="0"/>
              <a:t>Why does it exist?</a:t>
            </a:r>
            <a:br>
              <a:rPr lang="en-GB" sz="3200" dirty="0"/>
            </a:br>
            <a:r>
              <a:rPr lang="en-GB" sz="2400" dirty="0"/>
              <a:t>TOK Links: </a:t>
            </a:r>
            <a:r>
              <a:rPr lang="en-GB" sz="2400" i="1" dirty="0"/>
              <a:t>Ways of knowing</a:t>
            </a:r>
            <a:endParaRPr lang="en-GB" sz="405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3E72B22-8C9F-1D4C-9885-53685F833837}"/>
              </a:ext>
            </a:extLst>
          </p:cNvPr>
          <p:cNvSpPr txBox="1"/>
          <p:nvPr/>
        </p:nvSpPr>
        <p:spPr>
          <a:xfrm>
            <a:off x="274963" y="6183621"/>
            <a:ext cx="31831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Huw Jones 2019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41CED25-D2DE-3041-92ED-F11C47798774}"/>
              </a:ext>
            </a:extLst>
          </p:cNvPr>
          <p:cNvSpPr txBox="1"/>
          <p:nvPr/>
        </p:nvSpPr>
        <p:spPr>
          <a:xfrm>
            <a:off x="1355084" y="2381461"/>
            <a:ext cx="647218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ANALYSIS AND APPROACHES </a:t>
            </a:r>
            <a:r>
              <a:rPr lang="en-US" sz="3200" b="1" dirty="0">
                <a:solidFill>
                  <a:schemeClr val="bg1"/>
                </a:solidFill>
              </a:rPr>
              <a:t>HL</a:t>
            </a:r>
          </a:p>
        </p:txBody>
      </p:sp>
    </p:spTree>
    <p:extLst>
      <p:ext uri="{BB962C8B-B14F-4D97-AF65-F5344CB8AC3E}">
        <p14:creationId xmlns:p14="http://schemas.microsoft.com/office/powerpoint/2010/main" val="4214131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BC5CD0E-6604-4240-9E1F-B9F182B8CD39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rgbClr val="0062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	ANALYSIS AND APPROACHES </a:t>
            </a:r>
            <a:r>
              <a:rPr lang="en-US" sz="2100" b="1" dirty="0">
                <a:solidFill>
                  <a:schemeClr val="bg1"/>
                </a:solidFill>
              </a:rPr>
              <a:t>HL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DA6E5A7-E325-D14A-B292-DF83A6FEE71C}"/>
              </a:ext>
            </a:extLst>
          </p:cNvPr>
          <p:cNvSpPr txBox="1"/>
          <p:nvPr/>
        </p:nvSpPr>
        <p:spPr>
          <a:xfrm>
            <a:off x="947650" y="1319639"/>
            <a:ext cx="6957753" cy="39222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  <a:spcAft>
                <a:spcPts val="1800"/>
              </a:spcAft>
            </a:pPr>
            <a:r>
              <a:rPr lang="en-US" sz="2400" b="1" dirty="0"/>
              <a:t>Two parts:</a:t>
            </a:r>
          </a:p>
          <a:p>
            <a:pPr indent="-457200">
              <a:lnSpc>
                <a:spcPct val="110000"/>
              </a:lnSpc>
              <a:spcAft>
                <a:spcPts val="1800"/>
              </a:spcAft>
              <a:tabLst>
                <a:tab pos="439738" algn="l"/>
              </a:tabLst>
            </a:pPr>
            <a:r>
              <a:rPr lang="en-US" sz="2400" dirty="0"/>
              <a:t>1.</a:t>
            </a:r>
            <a:r>
              <a:rPr lang="en-US" sz="2400" i="1" dirty="0"/>
              <a:t>	Show</a:t>
            </a:r>
            <a:r>
              <a:rPr lang="en-US" sz="2400" dirty="0"/>
              <a:t> that the expression is valid for the base 	(smallest) case.</a:t>
            </a:r>
          </a:p>
          <a:p>
            <a:pPr indent="-457200">
              <a:lnSpc>
                <a:spcPct val="110000"/>
              </a:lnSpc>
              <a:spcAft>
                <a:spcPts val="1800"/>
              </a:spcAft>
              <a:tabLst>
                <a:tab pos="439738" algn="l"/>
              </a:tabLst>
            </a:pPr>
            <a:r>
              <a:rPr lang="en-US" sz="2400" dirty="0"/>
              <a:t>2.	</a:t>
            </a:r>
            <a:r>
              <a:rPr lang="en-US" sz="2400" i="1" dirty="0"/>
              <a:t>Assume</a:t>
            </a:r>
            <a:r>
              <a:rPr lang="en-US" sz="2400" dirty="0"/>
              <a:t> that the expression is valid for any case </a:t>
            </a:r>
            <a:r>
              <a:rPr lang="en-US" sz="2400" i="1" dirty="0"/>
              <a:t>n</a:t>
            </a:r>
            <a:r>
              <a:rPr lang="en-US" sz="2400" dirty="0"/>
              <a:t>. 	Build on that assumption by </a:t>
            </a:r>
            <a:r>
              <a:rPr lang="en-US" sz="2400" i="1" dirty="0"/>
              <a:t>showing</a:t>
            </a:r>
            <a:r>
              <a:rPr lang="en-US" sz="2400" dirty="0"/>
              <a:t> that is valid for 	the case </a:t>
            </a:r>
            <a:r>
              <a:rPr lang="en-US" sz="2400" i="1" dirty="0"/>
              <a:t>n </a:t>
            </a:r>
            <a:r>
              <a:rPr lang="en-US" sz="2400" dirty="0"/>
              <a:t>+ 1. </a:t>
            </a:r>
          </a:p>
          <a:p>
            <a:pPr>
              <a:lnSpc>
                <a:spcPct val="110000"/>
              </a:lnSpc>
              <a:spcAft>
                <a:spcPts val="1800"/>
              </a:spcAft>
            </a:pPr>
            <a:r>
              <a:rPr lang="en-US" sz="2400" dirty="0"/>
              <a:t>So, why can we not see if our formula works and then assume it works for all cases?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A66B20C-F55C-B346-B560-CC46B8B15881}"/>
              </a:ext>
            </a:extLst>
          </p:cNvPr>
          <p:cNvGrpSpPr/>
          <p:nvPr/>
        </p:nvGrpSpPr>
        <p:grpSpPr>
          <a:xfrm>
            <a:off x="0" y="5478009"/>
            <a:ext cx="9144000" cy="1411224"/>
            <a:chOff x="0" y="5446776"/>
            <a:chExt cx="9144000" cy="1411224"/>
          </a:xfrm>
        </p:grpSpPr>
        <p:pic>
          <p:nvPicPr>
            <p:cNvPr id="9" name="Picture 8" descr="EDU_PPT_Tab.png">
              <a:extLst>
                <a:ext uri="{FF2B5EF4-FFF2-40B4-BE49-F238E27FC236}">
                  <a16:creationId xmlns:a16="http://schemas.microsoft.com/office/drawing/2014/main" id="{BC20ABAA-6D2E-3B4A-A146-B9563EF91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0" name="Picture 9" descr="EDU_INT_CMYK_Land.jpg">
              <a:extLst>
                <a:ext uri="{FF2B5EF4-FFF2-40B4-BE49-F238E27FC236}">
                  <a16:creationId xmlns:a16="http://schemas.microsoft.com/office/drawing/2014/main" id="{105AC2B5-792F-DA42-82A3-55598E929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CFCAB32-5000-8243-AB87-EDBDE7FF3F8E}"/>
              </a:ext>
            </a:extLst>
          </p:cNvPr>
          <p:cNvSpPr txBox="1"/>
          <p:nvPr/>
        </p:nvSpPr>
        <p:spPr>
          <a:xfrm>
            <a:off x="274963" y="6183621"/>
            <a:ext cx="33493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Huw Jones 2019</a:t>
            </a:r>
          </a:p>
        </p:txBody>
      </p:sp>
    </p:spTree>
    <p:extLst>
      <p:ext uri="{BB962C8B-B14F-4D97-AF65-F5344CB8AC3E}">
        <p14:creationId xmlns:p14="http://schemas.microsoft.com/office/powerpoint/2010/main" val="10415244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464B9190-4861-E843-8F2E-9C9C510AC05D}"/>
              </a:ext>
            </a:extLst>
          </p:cNvPr>
          <p:cNvGrpSpPr/>
          <p:nvPr/>
        </p:nvGrpSpPr>
        <p:grpSpPr>
          <a:xfrm>
            <a:off x="0" y="5446776"/>
            <a:ext cx="9144000" cy="1411224"/>
            <a:chOff x="0" y="5446776"/>
            <a:chExt cx="9144000" cy="1411224"/>
          </a:xfrm>
        </p:grpSpPr>
        <p:pic>
          <p:nvPicPr>
            <p:cNvPr id="12" name="Picture 11" descr="EDU_PPT_Tab.png">
              <a:extLst>
                <a:ext uri="{FF2B5EF4-FFF2-40B4-BE49-F238E27FC236}">
                  <a16:creationId xmlns:a16="http://schemas.microsoft.com/office/drawing/2014/main" id="{E93FF1BA-72B5-5344-9449-F5BB0BB6C92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3" name="Picture 12" descr="EDU_INT_CMYK_Land.jpg">
              <a:extLst>
                <a:ext uri="{FF2B5EF4-FFF2-40B4-BE49-F238E27FC236}">
                  <a16:creationId xmlns:a16="http://schemas.microsoft.com/office/drawing/2014/main" id="{425A1AF0-9739-B442-AC95-5F5E7EBEFD5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423A6BC7-FD5F-1445-BE6E-656266E98429}"/>
              </a:ext>
            </a:extLst>
          </p:cNvPr>
          <p:cNvSpPr txBox="1"/>
          <p:nvPr/>
        </p:nvSpPr>
        <p:spPr>
          <a:xfrm>
            <a:off x="274964" y="6183621"/>
            <a:ext cx="370683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Huw Jones 2019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728F1AB-859C-A345-8735-25162270F894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rgbClr val="0062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	 ANALYSIS AND APPROACHES </a:t>
            </a:r>
            <a:r>
              <a:rPr lang="en-US" sz="2100" b="1" dirty="0">
                <a:solidFill>
                  <a:schemeClr val="bg1"/>
                </a:solidFill>
              </a:rPr>
              <a:t>HL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6CF2FD2-9121-8142-BC2E-49AEE5AE5CDB}"/>
              </a:ext>
            </a:extLst>
          </p:cNvPr>
          <p:cNvSpPr txBox="1"/>
          <p:nvPr/>
        </p:nvSpPr>
        <p:spPr>
          <a:xfrm>
            <a:off x="1005840" y="1810886"/>
            <a:ext cx="6758247" cy="20774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2400" dirty="0"/>
              <a:t>Let’s try an example where we need this logic …</a:t>
            </a:r>
          </a:p>
          <a:p>
            <a:pPr>
              <a:spcBef>
                <a:spcPts val="600"/>
              </a:spcBef>
            </a:pPr>
            <a:endParaRPr lang="en-US" sz="2400" dirty="0"/>
          </a:p>
          <a:p>
            <a:pPr>
              <a:spcBef>
                <a:spcPts val="600"/>
              </a:spcBef>
            </a:pPr>
            <a:r>
              <a:rPr lang="en-US" sz="2400" dirty="0"/>
              <a:t>A very simple case of counting regions in circles.</a:t>
            </a:r>
          </a:p>
          <a:p>
            <a:pPr>
              <a:spcBef>
                <a:spcPts val="600"/>
              </a:spcBef>
            </a:pPr>
            <a:endParaRPr lang="en-US" sz="2400" dirty="0"/>
          </a:p>
          <a:p>
            <a:r>
              <a:rPr lang="en-US" sz="2400" dirty="0">
                <a:hlinkClick r:id="rId4"/>
              </a:rPr>
              <a:t>www.murderousmaths.co.uk/books/regions.htm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817063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BE189E02-F2F2-FD42-BF92-8E56FD70226B}"/>
              </a:ext>
            </a:extLst>
          </p:cNvPr>
          <p:cNvGrpSpPr/>
          <p:nvPr/>
        </p:nvGrpSpPr>
        <p:grpSpPr>
          <a:xfrm>
            <a:off x="0" y="5446776"/>
            <a:ext cx="9144000" cy="1411224"/>
            <a:chOff x="0" y="5446776"/>
            <a:chExt cx="9144000" cy="1411224"/>
          </a:xfrm>
        </p:grpSpPr>
        <p:pic>
          <p:nvPicPr>
            <p:cNvPr id="13" name="Picture 12" descr="EDU_PPT_Tab.png">
              <a:extLst>
                <a:ext uri="{FF2B5EF4-FFF2-40B4-BE49-F238E27FC236}">
                  <a16:creationId xmlns:a16="http://schemas.microsoft.com/office/drawing/2014/main" id="{B99B5CA2-4470-0646-BBD7-C25C7029795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4" name="Picture 13" descr="EDU_INT_CMYK_Land.jpg">
              <a:extLst>
                <a:ext uri="{FF2B5EF4-FFF2-40B4-BE49-F238E27FC236}">
                  <a16:creationId xmlns:a16="http://schemas.microsoft.com/office/drawing/2014/main" id="{4CEA6DBD-62CB-6A41-A648-2F10193235A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84B3A8CC-209B-9B43-BF71-D387DF76E3AE}"/>
              </a:ext>
            </a:extLst>
          </p:cNvPr>
          <p:cNvSpPr txBox="1"/>
          <p:nvPr/>
        </p:nvSpPr>
        <p:spPr>
          <a:xfrm>
            <a:off x="274963" y="6183621"/>
            <a:ext cx="327457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</a:t>
            </a:r>
            <a:r>
              <a:rPr lang="en-GB" sz="1350"/>
              <a:t>Huw Jones 2019</a:t>
            </a:r>
            <a:endParaRPr lang="en-GB" sz="135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A5C1D7B-BDAD-1B4E-AB5C-4EA1DC4E9483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rgbClr val="0062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	 ANALYSIS AND </a:t>
            </a:r>
            <a:r>
              <a:rPr lang="en-US" sz="2100">
                <a:solidFill>
                  <a:schemeClr val="bg1"/>
                </a:solidFill>
              </a:rPr>
              <a:t>APPROACHES </a:t>
            </a:r>
            <a:r>
              <a:rPr lang="en-US" sz="2100" b="1">
                <a:solidFill>
                  <a:schemeClr val="bg1"/>
                </a:solidFill>
              </a:rPr>
              <a:t>HL </a:t>
            </a:r>
            <a:endParaRPr lang="en-US" sz="2100" b="1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6B32750-EA81-D644-800B-F967DA3795CF}"/>
                  </a:ext>
                </a:extLst>
              </p:cNvPr>
              <p:cNvSpPr txBox="1"/>
              <p:nvPr/>
            </p:nvSpPr>
            <p:spPr>
              <a:xfrm>
                <a:off x="893618" y="1848180"/>
                <a:ext cx="7356764" cy="246234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2400" dirty="0"/>
                  <a:t>Demonstration of proof by induction …</a:t>
                </a:r>
              </a:p>
              <a:p>
                <a:pPr>
                  <a:spcBef>
                    <a:spcPts val="600"/>
                  </a:spcBef>
                </a:pPr>
                <a:endParaRPr lang="en-US" sz="2400" dirty="0"/>
              </a:p>
              <a:p>
                <a:r>
                  <a:rPr lang="en-US" sz="2400" dirty="0"/>
                  <a:t>This is a very simple example of proof by Induction that the sum of a set of natural numbers is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CH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+1)</m:t>
                        </m:r>
                        <m:r>
                          <m:rPr>
                            <m:nor/>
                          </m:rPr>
                          <a:rPr lang="en-US" sz="2400" dirty="0"/>
                          <m:t> </m:t>
                        </m:r>
                      </m:num>
                      <m:den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2400" dirty="0"/>
                  <a:t>.</a:t>
                </a:r>
              </a:p>
              <a:p>
                <a:endParaRPr lang="en-US" sz="2400" dirty="0"/>
              </a:p>
              <a:p>
                <a:r>
                  <a:rPr lang="en-GB" sz="2400" dirty="0">
                    <a:hlinkClick r:id="rId4"/>
                  </a:rPr>
                  <a:t>www.youtube.com/watch?v=WHVOLY9mrJ4 - action=share</a:t>
                </a:r>
                <a:endParaRPr lang="en-US" sz="24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6B32750-EA81-D644-800B-F967DA3795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3618" y="1848180"/>
                <a:ext cx="7356764" cy="2462341"/>
              </a:xfrm>
              <a:prstGeom prst="rect">
                <a:avLst/>
              </a:prstGeom>
              <a:blipFill>
                <a:blip r:embed="rId5"/>
                <a:stretch>
                  <a:fillRect l="-2570" t="-3713" r="-2736" b="-66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248614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623</TotalTime>
  <Words>119</Words>
  <Application>Microsoft Office PowerPoint</Application>
  <PresentationFormat>On-screen Show (4:3)</PresentationFormat>
  <Paragraphs>23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Cambria Math</vt:lpstr>
      <vt:lpstr>Office Theme</vt:lpstr>
      <vt:lpstr>Number and algebra Proof by induction Why does it exist? TOK Links: Ways of knowing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Number and algebra</dc:title>
  <dc:creator>So-Shan Au</dc:creator>
  <cp:lastModifiedBy>Harriet Gatley</cp:lastModifiedBy>
  <cp:revision>30</cp:revision>
  <dcterms:created xsi:type="dcterms:W3CDTF">2018-08-21T14:08:13Z</dcterms:created>
  <dcterms:modified xsi:type="dcterms:W3CDTF">2019-07-02T15:15:24Z</dcterms:modified>
</cp:coreProperties>
</file>