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5" r:id="rId4"/>
    <p:sldId id="276" r:id="rId5"/>
    <p:sldId id="272" r:id="rId6"/>
    <p:sldId id="277" r:id="rId7"/>
    <p:sldId id="273" r:id="rId8"/>
    <p:sldId id="278" r:id="rId9"/>
    <p:sldId id="27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66FA86-54B7-4326-8A99-6A08BFEB2004}" v="9" dt="2019-05-08T15:18:38.1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27" autoAdjust="0"/>
    <p:restoredTop sz="94660"/>
  </p:normalViewPr>
  <p:slideViewPr>
    <p:cSldViewPr snapToGrid="0">
      <p:cViewPr>
        <p:scale>
          <a:sx n="100" d="100"/>
          <a:sy n="100" d="100"/>
        </p:scale>
        <p:origin x="2322"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Coulson" userId="c8c65609029ae322" providerId="LiveId" clId="{CA66FA86-54B7-4326-8A99-6A08BFEB2004}"/>
    <pc:docChg chg="undo modSld">
      <pc:chgData name="Andrew Coulson" userId="c8c65609029ae322" providerId="LiveId" clId="{CA66FA86-54B7-4326-8A99-6A08BFEB2004}" dt="2019-05-18T12:57:18.387" v="218" actId="20577"/>
      <pc:docMkLst>
        <pc:docMk/>
      </pc:docMkLst>
      <pc:sldChg chg="modSp">
        <pc:chgData name="Andrew Coulson" userId="c8c65609029ae322" providerId="LiveId" clId="{CA66FA86-54B7-4326-8A99-6A08BFEB2004}" dt="2019-05-17T13:20:50.990" v="184" actId="6549"/>
        <pc:sldMkLst>
          <pc:docMk/>
          <pc:sldMk cId="4214131450" sldId="256"/>
        </pc:sldMkLst>
        <pc:spChg chg="mod">
          <ac:chgData name="Andrew Coulson" userId="c8c65609029ae322" providerId="LiveId" clId="{CA66FA86-54B7-4326-8A99-6A08BFEB2004}" dt="2019-05-17T13:20:31.789" v="180" actId="20577"/>
          <ac:spMkLst>
            <pc:docMk/>
            <pc:sldMk cId="4214131450" sldId="256"/>
            <ac:spMk id="2" creationId="{3FE3D89D-DA8D-4379-B0A2-7A629D27A1E3}"/>
          </ac:spMkLst>
        </pc:spChg>
        <pc:spChg chg="mod">
          <ac:chgData name="Andrew Coulson" userId="c8c65609029ae322" providerId="LiveId" clId="{CA66FA86-54B7-4326-8A99-6A08BFEB2004}" dt="2019-05-17T13:20:50.990" v="184" actId="6549"/>
          <ac:spMkLst>
            <pc:docMk/>
            <pc:sldMk cId="4214131450" sldId="256"/>
            <ac:spMk id="16" creationId="{93E72B22-8C9F-1D4C-9885-53685F833837}"/>
          </ac:spMkLst>
        </pc:spChg>
      </pc:sldChg>
      <pc:sldChg chg="modSp">
        <pc:chgData name="Andrew Coulson" userId="c8c65609029ae322" providerId="LiveId" clId="{CA66FA86-54B7-4326-8A99-6A08BFEB2004}" dt="2019-05-17T13:20:57.406" v="188" actId="6549"/>
        <pc:sldMkLst>
          <pc:docMk/>
          <pc:sldMk cId="1041524409" sldId="259"/>
        </pc:sldMkLst>
        <pc:spChg chg="mod">
          <ac:chgData name="Andrew Coulson" userId="c8c65609029ae322" providerId="LiveId" clId="{CA66FA86-54B7-4326-8A99-6A08BFEB2004}" dt="2019-05-15T13:47:30.605" v="49" actId="1076"/>
          <ac:spMkLst>
            <pc:docMk/>
            <pc:sldMk cId="1041524409" sldId="259"/>
            <ac:spMk id="5" creationId="{9DA6E5A7-E325-D14A-B292-DF83A6FEE71C}"/>
          </ac:spMkLst>
        </pc:spChg>
        <pc:spChg chg="mod">
          <ac:chgData name="Andrew Coulson" userId="c8c65609029ae322" providerId="LiveId" clId="{CA66FA86-54B7-4326-8A99-6A08BFEB2004}" dt="2019-05-17T13:20:57.406" v="188" actId="6549"/>
          <ac:spMkLst>
            <pc:docMk/>
            <pc:sldMk cId="1041524409" sldId="259"/>
            <ac:spMk id="7" creationId="{DCFCAB32-5000-8243-AB87-EDBDE7FF3F8E}"/>
          </ac:spMkLst>
        </pc:spChg>
        <pc:spChg chg="mod">
          <ac:chgData name="Andrew Coulson" userId="c8c65609029ae322" providerId="LiveId" clId="{CA66FA86-54B7-4326-8A99-6A08BFEB2004}" dt="2019-05-15T13:48:27.009" v="54" actId="14100"/>
          <ac:spMkLst>
            <pc:docMk/>
            <pc:sldMk cId="1041524409" sldId="259"/>
            <ac:spMk id="11" creationId="{E796788A-AAF6-0B40-BE8F-18DD9376B22C}"/>
          </ac:spMkLst>
        </pc:spChg>
      </pc:sldChg>
      <pc:sldChg chg="modSp">
        <pc:chgData name="Andrew Coulson" userId="c8c65609029ae322" providerId="LiveId" clId="{CA66FA86-54B7-4326-8A99-6A08BFEB2004}" dt="2019-05-17T13:22:17.602" v="200" actId="6549"/>
        <pc:sldMkLst>
          <pc:docMk/>
          <pc:sldMk cId="3147924220" sldId="272"/>
        </pc:sldMkLst>
        <pc:spChg chg="mod">
          <ac:chgData name="Andrew Coulson" userId="c8c65609029ae322" providerId="LiveId" clId="{CA66FA86-54B7-4326-8A99-6A08BFEB2004}" dt="2019-05-15T13:51:05.200" v="89" actId="403"/>
          <ac:spMkLst>
            <pc:docMk/>
            <pc:sldMk cId="3147924220" sldId="272"/>
            <ac:spMk id="5" creationId="{9DA6E5A7-E325-D14A-B292-DF83A6FEE71C}"/>
          </ac:spMkLst>
        </pc:spChg>
        <pc:spChg chg="mod">
          <ac:chgData name="Andrew Coulson" userId="c8c65609029ae322" providerId="LiveId" clId="{CA66FA86-54B7-4326-8A99-6A08BFEB2004}" dt="2019-05-17T13:22:17.602" v="200" actId="6549"/>
          <ac:spMkLst>
            <pc:docMk/>
            <pc:sldMk cId="3147924220" sldId="272"/>
            <ac:spMk id="7" creationId="{DCFCAB32-5000-8243-AB87-EDBDE7FF3F8E}"/>
          </ac:spMkLst>
        </pc:spChg>
        <pc:spChg chg="mod">
          <ac:chgData name="Andrew Coulson" userId="c8c65609029ae322" providerId="LiveId" clId="{CA66FA86-54B7-4326-8A99-6A08BFEB2004}" dt="2019-05-15T13:52:01.887" v="127" actId="1035"/>
          <ac:spMkLst>
            <pc:docMk/>
            <pc:sldMk cId="3147924220" sldId="272"/>
            <ac:spMk id="11" creationId="{E796788A-AAF6-0B40-BE8F-18DD9376B22C}"/>
          </ac:spMkLst>
        </pc:spChg>
      </pc:sldChg>
      <pc:sldChg chg="modSp">
        <pc:chgData name="Andrew Coulson" userId="c8c65609029ae322" providerId="LiveId" clId="{CA66FA86-54B7-4326-8A99-6A08BFEB2004}" dt="2019-05-17T13:22:40.229" v="208" actId="6549"/>
        <pc:sldMkLst>
          <pc:docMk/>
          <pc:sldMk cId="3055442241" sldId="273"/>
        </pc:sldMkLst>
        <pc:spChg chg="mod">
          <ac:chgData name="Andrew Coulson" userId="c8c65609029ae322" providerId="LiveId" clId="{CA66FA86-54B7-4326-8A99-6A08BFEB2004}" dt="2019-05-15T13:54:37.079" v="158" actId="403"/>
          <ac:spMkLst>
            <pc:docMk/>
            <pc:sldMk cId="3055442241" sldId="273"/>
            <ac:spMk id="5" creationId="{9DA6E5A7-E325-D14A-B292-DF83A6FEE71C}"/>
          </ac:spMkLst>
        </pc:spChg>
        <pc:spChg chg="mod">
          <ac:chgData name="Andrew Coulson" userId="c8c65609029ae322" providerId="LiveId" clId="{CA66FA86-54B7-4326-8A99-6A08BFEB2004}" dt="2019-05-17T13:22:40.229" v="208" actId="6549"/>
          <ac:spMkLst>
            <pc:docMk/>
            <pc:sldMk cId="3055442241" sldId="273"/>
            <ac:spMk id="7" creationId="{DCFCAB32-5000-8243-AB87-EDBDE7FF3F8E}"/>
          </ac:spMkLst>
        </pc:spChg>
        <pc:spChg chg="mod">
          <ac:chgData name="Andrew Coulson" userId="c8c65609029ae322" providerId="LiveId" clId="{CA66FA86-54B7-4326-8A99-6A08BFEB2004}" dt="2019-05-15T13:54:51.550" v="160" actId="948"/>
          <ac:spMkLst>
            <pc:docMk/>
            <pc:sldMk cId="3055442241" sldId="273"/>
            <ac:spMk id="11" creationId="{E796788A-AAF6-0B40-BE8F-18DD9376B22C}"/>
          </ac:spMkLst>
        </pc:spChg>
      </pc:sldChg>
      <pc:sldChg chg="modSp">
        <pc:chgData name="Andrew Coulson" userId="c8c65609029ae322" providerId="LiveId" clId="{CA66FA86-54B7-4326-8A99-6A08BFEB2004}" dt="2019-05-17T13:23:17.707" v="216" actId="6549"/>
        <pc:sldMkLst>
          <pc:docMk/>
          <pc:sldMk cId="2653551050" sldId="274"/>
        </pc:sldMkLst>
        <pc:spChg chg="mod">
          <ac:chgData name="Andrew Coulson" userId="c8c65609029ae322" providerId="LiveId" clId="{CA66FA86-54B7-4326-8A99-6A08BFEB2004}" dt="2019-05-15T13:56:25.649" v="168" actId="403"/>
          <ac:spMkLst>
            <pc:docMk/>
            <pc:sldMk cId="2653551050" sldId="274"/>
            <ac:spMk id="5" creationId="{9DA6E5A7-E325-D14A-B292-DF83A6FEE71C}"/>
          </ac:spMkLst>
        </pc:spChg>
        <pc:spChg chg="mod">
          <ac:chgData name="Andrew Coulson" userId="c8c65609029ae322" providerId="LiveId" clId="{CA66FA86-54B7-4326-8A99-6A08BFEB2004}" dt="2019-05-17T13:23:17.707" v="216" actId="6549"/>
          <ac:spMkLst>
            <pc:docMk/>
            <pc:sldMk cId="2653551050" sldId="274"/>
            <ac:spMk id="7" creationId="{DCFCAB32-5000-8243-AB87-EDBDE7FF3F8E}"/>
          </ac:spMkLst>
        </pc:spChg>
        <pc:spChg chg="mod">
          <ac:chgData name="Andrew Coulson" userId="c8c65609029ae322" providerId="LiveId" clId="{CA66FA86-54B7-4326-8A99-6A08BFEB2004}" dt="2019-05-15T13:57:14.834" v="178" actId="1076"/>
          <ac:spMkLst>
            <pc:docMk/>
            <pc:sldMk cId="2653551050" sldId="274"/>
            <ac:spMk id="11" creationId="{E796788A-AAF6-0B40-BE8F-18DD9376B22C}"/>
          </ac:spMkLst>
        </pc:spChg>
      </pc:sldChg>
      <pc:sldChg chg="modSp">
        <pc:chgData name="Andrew Coulson" userId="c8c65609029ae322" providerId="LiveId" clId="{CA66FA86-54B7-4326-8A99-6A08BFEB2004}" dt="2019-05-17T13:21:57.659" v="192" actId="6549"/>
        <pc:sldMkLst>
          <pc:docMk/>
          <pc:sldMk cId="2125436063" sldId="275"/>
        </pc:sldMkLst>
        <pc:spChg chg="mod">
          <ac:chgData name="Andrew Coulson" userId="c8c65609029ae322" providerId="LiveId" clId="{CA66FA86-54B7-4326-8A99-6A08BFEB2004}" dt="2019-05-15T13:49:00.443" v="57" actId="403"/>
          <ac:spMkLst>
            <pc:docMk/>
            <pc:sldMk cId="2125436063" sldId="275"/>
            <ac:spMk id="5" creationId="{9DA6E5A7-E325-D14A-B292-DF83A6FEE71C}"/>
          </ac:spMkLst>
        </pc:spChg>
        <pc:spChg chg="mod">
          <ac:chgData name="Andrew Coulson" userId="c8c65609029ae322" providerId="LiveId" clId="{CA66FA86-54B7-4326-8A99-6A08BFEB2004}" dt="2019-05-17T13:21:57.659" v="192" actId="6549"/>
          <ac:spMkLst>
            <pc:docMk/>
            <pc:sldMk cId="2125436063" sldId="275"/>
            <ac:spMk id="7" creationId="{DCFCAB32-5000-8243-AB87-EDBDE7FF3F8E}"/>
          </ac:spMkLst>
        </pc:spChg>
        <pc:spChg chg="mod">
          <ac:chgData name="Andrew Coulson" userId="c8c65609029ae322" providerId="LiveId" clId="{CA66FA86-54B7-4326-8A99-6A08BFEB2004}" dt="2019-05-15T13:49:10.271" v="59" actId="14100"/>
          <ac:spMkLst>
            <pc:docMk/>
            <pc:sldMk cId="2125436063" sldId="275"/>
            <ac:spMk id="11" creationId="{E796788A-AAF6-0B40-BE8F-18DD9376B22C}"/>
          </ac:spMkLst>
        </pc:spChg>
      </pc:sldChg>
      <pc:sldChg chg="modSp">
        <pc:chgData name="Andrew Coulson" userId="c8c65609029ae322" providerId="LiveId" clId="{CA66FA86-54B7-4326-8A99-6A08BFEB2004}" dt="2019-05-17T13:22:11.470" v="196" actId="6549"/>
        <pc:sldMkLst>
          <pc:docMk/>
          <pc:sldMk cId="265838189" sldId="276"/>
        </pc:sldMkLst>
        <pc:spChg chg="mod">
          <ac:chgData name="Andrew Coulson" userId="c8c65609029ae322" providerId="LiveId" clId="{CA66FA86-54B7-4326-8A99-6A08BFEB2004}" dt="2019-05-15T13:49:25.335" v="62" actId="1076"/>
          <ac:spMkLst>
            <pc:docMk/>
            <pc:sldMk cId="265838189" sldId="276"/>
            <ac:spMk id="5" creationId="{9DA6E5A7-E325-D14A-B292-DF83A6FEE71C}"/>
          </ac:spMkLst>
        </pc:spChg>
        <pc:spChg chg="mod">
          <ac:chgData name="Andrew Coulson" userId="c8c65609029ae322" providerId="LiveId" clId="{CA66FA86-54B7-4326-8A99-6A08BFEB2004}" dt="2019-05-17T13:22:11.470" v="196" actId="6549"/>
          <ac:spMkLst>
            <pc:docMk/>
            <pc:sldMk cId="265838189" sldId="276"/>
            <ac:spMk id="7" creationId="{DCFCAB32-5000-8243-AB87-EDBDE7FF3F8E}"/>
          </ac:spMkLst>
        </pc:spChg>
        <pc:spChg chg="mod">
          <ac:chgData name="Andrew Coulson" userId="c8c65609029ae322" providerId="LiveId" clId="{CA66FA86-54B7-4326-8A99-6A08BFEB2004}" dt="2019-05-15T13:51:14.585" v="90" actId="404"/>
          <ac:spMkLst>
            <pc:docMk/>
            <pc:sldMk cId="265838189" sldId="276"/>
            <ac:spMk id="11" creationId="{E796788A-AAF6-0B40-BE8F-18DD9376B22C}"/>
          </ac:spMkLst>
        </pc:spChg>
        <pc:spChg chg="mod">
          <ac:chgData name="Andrew Coulson" userId="c8c65609029ae322" providerId="LiveId" clId="{CA66FA86-54B7-4326-8A99-6A08BFEB2004}" dt="2019-05-15T13:51:29.009" v="93" actId="1076"/>
          <ac:spMkLst>
            <pc:docMk/>
            <pc:sldMk cId="265838189" sldId="276"/>
            <ac:spMk id="13" creationId="{6C06F44A-7ED1-8446-9095-FA0F179E5839}"/>
          </ac:spMkLst>
        </pc:spChg>
        <pc:picChg chg="mod">
          <ac:chgData name="Andrew Coulson" userId="c8c65609029ae322" providerId="LiveId" clId="{CA66FA86-54B7-4326-8A99-6A08BFEB2004}" dt="2019-05-15T13:51:31.849" v="94" actId="1076"/>
          <ac:picMkLst>
            <pc:docMk/>
            <pc:sldMk cId="265838189" sldId="276"/>
            <ac:picMk id="12" creationId="{7D244629-14AE-2E45-A0DD-3E4A43F5F037}"/>
          </ac:picMkLst>
        </pc:picChg>
      </pc:sldChg>
      <pc:sldChg chg="modSp">
        <pc:chgData name="Andrew Coulson" userId="c8c65609029ae322" providerId="LiveId" clId="{CA66FA86-54B7-4326-8A99-6A08BFEB2004}" dt="2019-05-17T13:22:29.895" v="204" actId="6549"/>
        <pc:sldMkLst>
          <pc:docMk/>
          <pc:sldMk cId="3029713182" sldId="277"/>
        </pc:sldMkLst>
        <pc:spChg chg="mod">
          <ac:chgData name="Andrew Coulson" userId="c8c65609029ae322" providerId="LiveId" clId="{CA66FA86-54B7-4326-8A99-6A08BFEB2004}" dt="2019-05-15T13:54:19.593" v="146" actId="1035"/>
          <ac:spMkLst>
            <pc:docMk/>
            <pc:sldMk cId="3029713182" sldId="277"/>
            <ac:spMk id="5" creationId="{9DA6E5A7-E325-D14A-B292-DF83A6FEE71C}"/>
          </ac:spMkLst>
        </pc:spChg>
        <pc:spChg chg="mod">
          <ac:chgData name="Andrew Coulson" userId="c8c65609029ae322" providerId="LiveId" clId="{CA66FA86-54B7-4326-8A99-6A08BFEB2004}" dt="2019-05-17T13:22:29.895" v="204" actId="6549"/>
          <ac:spMkLst>
            <pc:docMk/>
            <pc:sldMk cId="3029713182" sldId="277"/>
            <ac:spMk id="7" creationId="{DCFCAB32-5000-8243-AB87-EDBDE7FF3F8E}"/>
          </ac:spMkLst>
        </pc:spChg>
        <pc:spChg chg="mod">
          <ac:chgData name="Andrew Coulson" userId="c8c65609029ae322" providerId="LiveId" clId="{CA66FA86-54B7-4326-8A99-6A08BFEB2004}" dt="2019-05-15T13:54:26.494" v="157" actId="1035"/>
          <ac:spMkLst>
            <pc:docMk/>
            <pc:sldMk cId="3029713182" sldId="277"/>
            <ac:spMk id="11" creationId="{E796788A-AAF6-0B40-BE8F-18DD9376B22C}"/>
          </ac:spMkLst>
        </pc:spChg>
      </pc:sldChg>
      <pc:sldChg chg="modSp">
        <pc:chgData name="Andrew Coulson" userId="c8c65609029ae322" providerId="LiveId" clId="{CA66FA86-54B7-4326-8A99-6A08BFEB2004}" dt="2019-05-18T12:57:18.387" v="218" actId="20577"/>
        <pc:sldMkLst>
          <pc:docMk/>
          <pc:sldMk cId="3318239257" sldId="278"/>
        </pc:sldMkLst>
        <pc:spChg chg="mod">
          <ac:chgData name="Andrew Coulson" userId="c8c65609029ae322" providerId="LiveId" clId="{CA66FA86-54B7-4326-8A99-6A08BFEB2004}" dt="2019-05-15T13:55:30.898" v="163" actId="403"/>
          <ac:spMkLst>
            <pc:docMk/>
            <pc:sldMk cId="3318239257" sldId="278"/>
            <ac:spMk id="5" creationId="{9DA6E5A7-E325-D14A-B292-DF83A6FEE71C}"/>
          </ac:spMkLst>
        </pc:spChg>
        <pc:spChg chg="mod">
          <ac:chgData name="Andrew Coulson" userId="c8c65609029ae322" providerId="LiveId" clId="{CA66FA86-54B7-4326-8A99-6A08BFEB2004}" dt="2019-05-17T13:23:01.165" v="212" actId="6549"/>
          <ac:spMkLst>
            <pc:docMk/>
            <pc:sldMk cId="3318239257" sldId="278"/>
            <ac:spMk id="7" creationId="{DCFCAB32-5000-8243-AB87-EDBDE7FF3F8E}"/>
          </ac:spMkLst>
        </pc:spChg>
        <pc:spChg chg="mod">
          <ac:chgData name="Andrew Coulson" userId="c8c65609029ae322" providerId="LiveId" clId="{CA66FA86-54B7-4326-8A99-6A08BFEB2004}" dt="2019-05-18T12:57:18.387" v="218" actId="20577"/>
          <ac:spMkLst>
            <pc:docMk/>
            <pc:sldMk cId="3318239257" sldId="278"/>
            <ac:spMk id="11" creationId="{E796788A-AAF6-0B40-BE8F-18DD9376B22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08/07/2019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08/07/2019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08/07/2019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08/07/2019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17F02A-1D11-1140-99AC-CB2B6F296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10048"/>
            <a:ext cx="9144000" cy="5498352"/>
          </a:xfrm>
          <a:prstGeom prst="rect">
            <a:avLst/>
          </a:prstGeom>
        </p:spPr>
      </p:pic>
      <p:pic>
        <p:nvPicPr>
          <p:cNvPr id="15" name="Picture 14">
            <a:extLst>
              <a:ext uri="{FF2B5EF4-FFF2-40B4-BE49-F238E27FC236}">
                <a16:creationId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a16="http://schemas.microsoft.com/office/drawing/2014/main" id="{3FE3D89D-DA8D-4379-B0A2-7A629D27A1E3}"/>
              </a:ext>
            </a:extLst>
          </p:cNvPr>
          <p:cNvSpPr>
            <a:spLocks noGrp="1"/>
          </p:cNvSpPr>
          <p:nvPr>
            <p:ph type="ctrTitle"/>
          </p:nvPr>
        </p:nvSpPr>
        <p:spPr>
          <a:xfrm>
            <a:off x="1355084" y="3587232"/>
            <a:ext cx="6858000" cy="1576552"/>
          </a:xfrm>
        </p:spPr>
        <p:txBody>
          <a:bodyPr lIns="0" tIns="0" rIns="0" bIns="0" anchor="t" anchorCtr="0">
            <a:noAutofit/>
          </a:bodyPr>
          <a:lstStyle/>
          <a:p>
            <a:pPr algn="l"/>
            <a:r>
              <a:rPr lang="en-GB" sz="4400" b="1" dirty="0">
                <a:solidFill>
                  <a:srgbClr val="006231"/>
                </a:solidFill>
                <a:latin typeface="+mn-lt"/>
              </a:rPr>
              <a:t>Statistics and probability</a:t>
            </a:r>
            <a:br>
              <a:rPr lang="en-GB" sz="4050" b="1" dirty="0">
                <a:solidFill>
                  <a:schemeClr val="accent6">
                    <a:lumMod val="50000"/>
                  </a:schemeClr>
                </a:solidFill>
                <a:latin typeface="+mn-lt"/>
              </a:rPr>
            </a:br>
            <a:r>
              <a:rPr lang="en-US" sz="3200" b="1" dirty="0"/>
              <a:t>Sampling techniques</a:t>
            </a:r>
            <a:endParaRPr lang="en-GB" sz="4050" b="1" dirty="0">
              <a:solidFill>
                <a:schemeClr val="accent6">
                  <a:lumMod val="50000"/>
                </a:schemeClr>
              </a:solidFill>
            </a:endParaRPr>
          </a:p>
        </p:txBody>
      </p:sp>
      <p:sp>
        <p:nvSpPr>
          <p:cNvPr id="16" name="TextBox 15">
            <a:extLst>
              <a:ext uri="{FF2B5EF4-FFF2-40B4-BE49-F238E27FC236}">
                <a16:creationId xmlns:a16="http://schemas.microsoft.com/office/drawing/2014/main" id="{93E72B22-8C9F-1D4C-9885-53685F833837}"/>
              </a:ext>
            </a:extLst>
          </p:cNvPr>
          <p:cNvSpPr txBox="1"/>
          <p:nvPr/>
        </p:nvSpPr>
        <p:spPr>
          <a:xfrm>
            <a:off x="274963" y="6183621"/>
            <a:ext cx="3191443" cy="300082"/>
          </a:xfrm>
          <a:prstGeom prst="rect">
            <a:avLst/>
          </a:prstGeom>
          <a:noFill/>
        </p:spPr>
        <p:txBody>
          <a:bodyPr wrap="square" rtlCol="0">
            <a:spAutoFit/>
          </a:bodyPr>
          <a:lstStyle/>
          <a:p>
            <a:r>
              <a:rPr lang="en-GB" sz="1350" dirty="0"/>
              <a:t>© Huw Jones 2019</a:t>
            </a:r>
          </a:p>
        </p:txBody>
      </p:sp>
      <p:sp>
        <p:nvSpPr>
          <p:cNvPr id="5" name="TextBox 4">
            <a:extLst>
              <a:ext uri="{FF2B5EF4-FFF2-40B4-BE49-F238E27FC236}">
                <a16:creationId xmlns:a16="http://schemas.microsoft.com/office/drawing/2014/main" id="{041CED25-D2DE-3041-92ED-F11C47798774}"/>
              </a:ext>
            </a:extLst>
          </p:cNvPr>
          <p:cNvSpPr txBox="1"/>
          <p:nvPr/>
        </p:nvSpPr>
        <p:spPr>
          <a:xfrm>
            <a:off x="1355084" y="2381461"/>
            <a:ext cx="6472180" cy="492443"/>
          </a:xfrm>
          <a:prstGeom prst="rect">
            <a:avLst/>
          </a:prstGeom>
          <a:noFill/>
        </p:spPr>
        <p:txBody>
          <a:bodyPr wrap="square" lIns="0" tIns="0" rIns="0" bIns="0" rtlCol="0">
            <a:spAutoFit/>
          </a:bodyPr>
          <a:lstStyle/>
          <a:p>
            <a:pPr algn="ctr"/>
            <a:r>
              <a:rPr lang="en-US" sz="3200" dirty="0">
                <a:solidFill>
                  <a:schemeClr val="bg1"/>
                </a:solidFill>
              </a:rPr>
              <a:t>ANALYSIS AND APPROACHES </a:t>
            </a:r>
            <a:r>
              <a:rPr lang="en-US" sz="3200" b="1" dirty="0">
                <a:solidFill>
                  <a:schemeClr val="bg1"/>
                </a:solidFill>
              </a:rPr>
              <a:t>SL</a:t>
            </a:r>
          </a:p>
        </p:txBody>
      </p:sp>
    </p:spTree>
    <p:extLst>
      <p:ext uri="{BB962C8B-B14F-4D97-AF65-F5344CB8AC3E}">
        <p14:creationId xmlns:p14="http://schemas.microsoft.com/office/powerpoint/2010/main" val="421413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Sampling techniques</a:t>
            </a:r>
            <a:endParaRPr lang="en-US" sz="2000"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166505"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574937"/>
            <a:ext cx="7376423" cy="4168834"/>
          </a:xfrm>
          <a:prstGeom prst="rect">
            <a:avLst/>
          </a:prstGeom>
          <a:noFill/>
        </p:spPr>
        <p:txBody>
          <a:bodyPr wrap="square" lIns="0" tIns="0" rIns="0" bIns="0" rtlCol="0">
            <a:spAutoFit/>
          </a:bodyPr>
          <a:lstStyle/>
          <a:p>
            <a:pPr>
              <a:lnSpc>
                <a:spcPct val="110000"/>
              </a:lnSpc>
              <a:spcAft>
                <a:spcPts val="1200"/>
              </a:spcAft>
            </a:pPr>
            <a:r>
              <a:rPr lang="en-GB" sz="2000" dirty="0"/>
              <a:t>Suppose you want to carry out a statistical investigation. In an ideal world, you would have all of the information about the population in question available to you. In reality, of course, this is rarely the case.</a:t>
            </a:r>
          </a:p>
          <a:p>
            <a:pPr>
              <a:lnSpc>
                <a:spcPct val="110000"/>
              </a:lnSpc>
              <a:spcAft>
                <a:spcPts val="1200"/>
              </a:spcAft>
            </a:pPr>
            <a:r>
              <a:rPr lang="en-GB" sz="2000" dirty="0"/>
              <a:t>Therefore, you need to select a representative sample – a sub-group of the population whose characteristics or responses can be considered fairly reflective of the entire population. </a:t>
            </a:r>
          </a:p>
          <a:p>
            <a:pPr>
              <a:lnSpc>
                <a:spcPct val="110000"/>
              </a:lnSpc>
              <a:spcAft>
                <a:spcPts val="1200"/>
              </a:spcAft>
            </a:pPr>
            <a:r>
              <a:rPr lang="en-GB" sz="2000" dirty="0"/>
              <a:t>The type of sampling you decide to use should be dictated by the subject of your investigation and the resources available to you.</a:t>
            </a:r>
          </a:p>
          <a:p>
            <a:pPr>
              <a:lnSpc>
                <a:spcPct val="110000"/>
              </a:lnSpc>
              <a:spcAft>
                <a:spcPts val="1200"/>
              </a:spcAft>
            </a:pPr>
            <a:r>
              <a:rPr lang="en-GB" sz="2000" dirty="0"/>
              <a:t>This presentation outlines some of the principal sampling techniques you may wish to use, with their advantages and disadvantages, as well as some possible applications of each one.</a:t>
            </a:r>
          </a:p>
        </p:txBody>
      </p:sp>
    </p:spTree>
    <p:extLst>
      <p:ext uri="{BB962C8B-B14F-4D97-AF65-F5344CB8AC3E}">
        <p14:creationId xmlns:p14="http://schemas.microsoft.com/office/powerpoint/2010/main" val="1041524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257945"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40" y="1767080"/>
            <a:ext cx="7309920" cy="3830279"/>
          </a:xfrm>
          <a:prstGeom prst="rect">
            <a:avLst/>
          </a:prstGeom>
          <a:noFill/>
        </p:spPr>
        <p:txBody>
          <a:bodyPr wrap="square" lIns="0" tIns="0" rIns="0" bIns="0" rtlCol="0">
            <a:spAutoFit/>
          </a:bodyPr>
          <a:lstStyle/>
          <a:p>
            <a:pPr>
              <a:lnSpc>
                <a:spcPct val="110000"/>
              </a:lnSpc>
              <a:spcAft>
                <a:spcPts val="1200"/>
              </a:spcAft>
            </a:pPr>
            <a:r>
              <a:rPr lang="en-GB" sz="2000" dirty="0"/>
              <a:t>As the name suggests, this method of sampling is entirely random – each element of a population has an equal chance of being selected.</a:t>
            </a:r>
          </a:p>
          <a:p>
            <a:pPr>
              <a:lnSpc>
                <a:spcPct val="110000"/>
              </a:lnSpc>
              <a:spcAft>
                <a:spcPts val="1200"/>
              </a:spcAft>
            </a:pPr>
            <a:r>
              <a:rPr lang="en-GB" sz="2000" dirty="0"/>
              <a:t>Provided that your sample size is suitably large, this method gives you the best chance of selecting a sample that is representative of the entire population.</a:t>
            </a:r>
          </a:p>
          <a:p>
            <a:pPr>
              <a:lnSpc>
                <a:spcPct val="110000"/>
              </a:lnSpc>
              <a:spcAft>
                <a:spcPts val="1200"/>
              </a:spcAft>
            </a:pPr>
            <a:r>
              <a:rPr lang="en-GB" sz="2000" dirty="0"/>
              <a:t>However, truly random sampling can be difficult to achieve, since the sample needs to be selected from a list of the entire population, which might be difficult to obtain in some instances. </a:t>
            </a:r>
          </a:p>
          <a:p>
            <a:pPr>
              <a:lnSpc>
                <a:spcPct val="110000"/>
              </a:lnSpc>
              <a:spcAft>
                <a:spcPts val="1200"/>
              </a:spcAft>
            </a:pPr>
            <a:r>
              <a:rPr lang="en-GB" sz="2000" dirty="0"/>
              <a:t>Methods of random selection involve drawing names out of a hat or using a computer or calculator to generate random numbers. </a:t>
            </a:r>
          </a:p>
        </p:txBody>
      </p:sp>
      <p:sp>
        <p:nvSpPr>
          <p:cNvPr id="12" name="TextBox 11">
            <a:extLst>
              <a:ext uri="{FF2B5EF4-FFF2-40B4-BE49-F238E27FC236}">
                <a16:creationId xmlns:a16="http://schemas.microsoft.com/office/drawing/2014/main" id="{47925713-9D07-4695-8752-88D4F959ACB8}"/>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Random sampling</a:t>
            </a:r>
            <a:endParaRPr lang="en-US" sz="2000" dirty="0"/>
          </a:p>
        </p:txBody>
      </p:sp>
    </p:spTree>
    <p:extLst>
      <p:ext uri="{BB962C8B-B14F-4D97-AF65-F5344CB8AC3E}">
        <p14:creationId xmlns:p14="http://schemas.microsoft.com/office/powerpoint/2010/main" val="2125436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4" y="6183621"/>
            <a:ext cx="3286200"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8" y="1574937"/>
            <a:ext cx="7658215" cy="660181"/>
          </a:xfrm>
          <a:prstGeom prst="rect">
            <a:avLst/>
          </a:prstGeom>
          <a:noFill/>
        </p:spPr>
        <p:txBody>
          <a:bodyPr wrap="square" lIns="0" tIns="0" rIns="0" bIns="0" rtlCol="0">
            <a:spAutoFit/>
          </a:bodyPr>
          <a:lstStyle/>
          <a:p>
            <a:pPr>
              <a:lnSpc>
                <a:spcPct val="110000"/>
              </a:lnSpc>
              <a:spcBef>
                <a:spcPts val="600"/>
              </a:spcBef>
            </a:pPr>
            <a:r>
              <a:rPr lang="en-GB" sz="2000" dirty="0"/>
              <a:t>Juries for trials are frequently selected by random sampling from </a:t>
            </a:r>
            <a:br>
              <a:rPr lang="en-GB" sz="2000" dirty="0"/>
            </a:br>
            <a:r>
              <a:rPr lang="en-GB" sz="2000" dirty="0"/>
              <a:t>lists of individuals registered to vote in the particular jurisdiction. </a:t>
            </a:r>
          </a:p>
        </p:txBody>
      </p:sp>
      <p:sp>
        <p:nvSpPr>
          <p:cNvPr id="13" name="TextBox 12">
            <a:extLst>
              <a:ext uri="{FF2B5EF4-FFF2-40B4-BE49-F238E27FC236}">
                <a16:creationId xmlns:a16="http://schemas.microsoft.com/office/drawing/2014/main" id="{6C06F44A-7ED1-8446-9095-FA0F179E5839}"/>
              </a:ext>
            </a:extLst>
          </p:cNvPr>
          <p:cNvSpPr txBox="1"/>
          <p:nvPr/>
        </p:nvSpPr>
        <p:spPr>
          <a:xfrm>
            <a:off x="828238" y="2433866"/>
            <a:ext cx="2732697" cy="2845394"/>
          </a:xfrm>
          <a:prstGeom prst="rect">
            <a:avLst/>
          </a:prstGeom>
          <a:noFill/>
        </p:spPr>
        <p:txBody>
          <a:bodyPr wrap="square" lIns="0" tIns="0" rIns="0" bIns="0" rtlCol="0">
            <a:spAutoFit/>
          </a:bodyPr>
          <a:lstStyle/>
          <a:p>
            <a:pPr>
              <a:lnSpc>
                <a:spcPct val="110000"/>
              </a:lnSpc>
              <a:spcAft>
                <a:spcPts val="1200"/>
              </a:spcAft>
            </a:pPr>
            <a:r>
              <a:rPr lang="en-GB" sz="2000" dirty="0"/>
              <a:t>Some have argued </a:t>
            </a:r>
            <a:br>
              <a:rPr lang="en-GB" sz="2000" dirty="0"/>
            </a:br>
            <a:r>
              <a:rPr lang="en-GB" sz="2000" dirty="0"/>
              <a:t>that this process is unfair. Why do you think this is?</a:t>
            </a:r>
          </a:p>
          <a:p>
            <a:pPr>
              <a:lnSpc>
                <a:spcPct val="110000"/>
              </a:lnSpc>
              <a:spcAft>
                <a:spcPts val="1200"/>
              </a:spcAft>
            </a:pPr>
            <a:r>
              <a:rPr lang="en-GB" sz="2000" dirty="0"/>
              <a:t>Are there any alternative methods of sampling described in this presentation that could be more effective?  </a:t>
            </a:r>
          </a:p>
        </p:txBody>
      </p:sp>
      <p:sp>
        <p:nvSpPr>
          <p:cNvPr id="14" name="TextBox 13">
            <a:extLst>
              <a:ext uri="{FF2B5EF4-FFF2-40B4-BE49-F238E27FC236}">
                <a16:creationId xmlns:a16="http://schemas.microsoft.com/office/drawing/2014/main" id="{352DA23E-F9E9-4039-9E36-0531F447D7ED}"/>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Random sampling</a:t>
            </a:r>
            <a:endParaRPr lang="en-US" sz="2000" dirty="0"/>
          </a:p>
        </p:txBody>
      </p:sp>
      <p:pic>
        <p:nvPicPr>
          <p:cNvPr id="6" name="Picture 5" descr="A group of people sitting in front of a mirror posing for the camera&#10;&#10;Description automatically generated">
            <a:extLst>
              <a:ext uri="{FF2B5EF4-FFF2-40B4-BE49-F238E27FC236}">
                <a16:creationId xmlns:a16="http://schemas.microsoft.com/office/drawing/2014/main" id="{840F98AA-39C3-4027-BEE1-936A57302B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3428" y="2508563"/>
            <a:ext cx="4321990" cy="2870072"/>
          </a:xfrm>
          <a:prstGeom prst="rect">
            <a:avLst/>
          </a:prstGeom>
        </p:spPr>
      </p:pic>
    </p:spTree>
    <p:extLst>
      <p:ext uri="{BB962C8B-B14F-4D97-AF65-F5344CB8AC3E}">
        <p14:creationId xmlns:p14="http://schemas.microsoft.com/office/powerpoint/2010/main" val="265838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4" y="6183621"/>
            <a:ext cx="3083378"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8" y="1840944"/>
            <a:ext cx="7268358" cy="4014945"/>
          </a:xfrm>
          <a:prstGeom prst="rect">
            <a:avLst/>
          </a:prstGeom>
          <a:noFill/>
        </p:spPr>
        <p:txBody>
          <a:bodyPr wrap="square" lIns="0" tIns="0" rIns="0" bIns="0" rtlCol="0">
            <a:spAutoFit/>
          </a:bodyPr>
          <a:lstStyle/>
          <a:p>
            <a:pPr>
              <a:lnSpc>
                <a:spcPct val="110000"/>
              </a:lnSpc>
              <a:spcAft>
                <a:spcPts val="1200"/>
              </a:spcAft>
            </a:pPr>
            <a:r>
              <a:rPr lang="en-GB" sz="2000" dirty="0"/>
              <a:t>Systematic sampling involves selecting elements at regular intervals from an ordered list of the entire population, for example, every tenth element.</a:t>
            </a:r>
          </a:p>
          <a:p>
            <a:pPr>
              <a:lnSpc>
                <a:spcPct val="110000"/>
              </a:lnSpc>
              <a:spcAft>
                <a:spcPts val="1200"/>
              </a:spcAft>
            </a:pPr>
            <a:r>
              <a:rPr lang="en-GB" sz="2000" dirty="0"/>
              <a:t>The first element is selected at random, with each of the subsequent elements an equal ‘sampling interval’ from the previous selection. When the end of the list is reached, you simply loop back to the beginning.</a:t>
            </a:r>
          </a:p>
          <a:p>
            <a:pPr>
              <a:lnSpc>
                <a:spcPct val="110000"/>
              </a:lnSpc>
              <a:spcAft>
                <a:spcPts val="1200"/>
              </a:spcAft>
            </a:pPr>
            <a:r>
              <a:rPr lang="en-GB" sz="2000" dirty="0"/>
              <a:t>As with random sampling, each element in a population has an equal chance of being selected; however, there are fewer possible samples, since elements will only ever be selected alongside those that occur at regular intervals from them. </a:t>
            </a:r>
          </a:p>
        </p:txBody>
      </p:sp>
      <p:sp>
        <p:nvSpPr>
          <p:cNvPr id="12" name="TextBox 11">
            <a:extLst>
              <a:ext uri="{FF2B5EF4-FFF2-40B4-BE49-F238E27FC236}">
                <a16:creationId xmlns:a16="http://schemas.microsoft.com/office/drawing/2014/main" id="{B173D789-88BF-46A2-BC99-F3BF2A751B44}"/>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Systematic sampling</a:t>
            </a:r>
            <a:endParaRPr lang="en-US" sz="2000" dirty="0"/>
          </a:p>
        </p:txBody>
      </p:sp>
    </p:spTree>
    <p:extLst>
      <p:ext uri="{BB962C8B-B14F-4D97-AF65-F5344CB8AC3E}">
        <p14:creationId xmlns:p14="http://schemas.microsoft.com/office/powerpoint/2010/main" val="3147924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ign on the side of a building&#10;&#10;Description automatically generated">
            <a:extLst>
              <a:ext uri="{FF2B5EF4-FFF2-40B4-BE49-F238E27FC236}">
                <a16:creationId xmlns:a16="http://schemas.microsoft.com/office/drawing/2014/main" id="{E702927D-A66A-4EAE-A5DA-4BF1DCBA889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03700" y="3738824"/>
            <a:ext cx="3020652" cy="2015341"/>
          </a:xfrm>
          <a:prstGeom prst="rect">
            <a:avLst/>
          </a:prstGeom>
        </p:spPr>
      </p:pic>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390949"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8" y="1483494"/>
            <a:ext cx="5716399" cy="4845942"/>
          </a:xfrm>
          <a:prstGeom prst="rect">
            <a:avLst/>
          </a:prstGeom>
          <a:noFill/>
        </p:spPr>
        <p:txBody>
          <a:bodyPr wrap="square" lIns="0" tIns="0" rIns="0" bIns="0" rtlCol="0">
            <a:spAutoFit/>
          </a:bodyPr>
          <a:lstStyle/>
          <a:p>
            <a:pPr>
              <a:lnSpc>
                <a:spcPct val="110000"/>
              </a:lnSpc>
              <a:spcAft>
                <a:spcPts val="1200"/>
              </a:spcAft>
            </a:pPr>
            <a:r>
              <a:rPr lang="en-GB" sz="2000" dirty="0"/>
              <a:t>When carrying out systematic sampling you need to be careful to ensure that the order of your list and your chosen sampling interval do not introduce any unwanted bias into your sample.</a:t>
            </a:r>
          </a:p>
          <a:p>
            <a:pPr>
              <a:lnSpc>
                <a:spcPct val="110000"/>
              </a:lnSpc>
              <a:spcAft>
                <a:spcPts val="1200"/>
              </a:spcAft>
            </a:pPr>
            <a:r>
              <a:rPr lang="en-GB" sz="2000" dirty="0"/>
              <a:t>Imagine you are surveying residents of a</a:t>
            </a:r>
            <a:br>
              <a:rPr lang="en-GB" sz="2000" dirty="0"/>
            </a:br>
            <a:r>
              <a:rPr lang="en-GB" sz="2000" dirty="0"/>
              <a:t>particular street about their political </a:t>
            </a:r>
            <a:br>
              <a:rPr lang="en-GB" sz="2000" dirty="0"/>
            </a:br>
            <a:r>
              <a:rPr lang="en-GB" sz="2000" dirty="0"/>
              <a:t>opinions. You decide to </a:t>
            </a:r>
            <a:br>
              <a:rPr lang="en-GB" sz="2000" dirty="0"/>
            </a:br>
            <a:r>
              <a:rPr lang="en-GB" sz="2000" dirty="0"/>
              <a:t>systematically select a </a:t>
            </a:r>
            <a:br>
              <a:rPr lang="en-GB" sz="2000" dirty="0"/>
            </a:br>
            <a:r>
              <a:rPr lang="en-GB" sz="2000" dirty="0"/>
              <a:t>sample of residents, based </a:t>
            </a:r>
            <a:br>
              <a:rPr lang="en-GB" sz="2000" dirty="0"/>
            </a:br>
            <a:r>
              <a:rPr lang="en-GB" sz="2000" dirty="0"/>
              <a:t>on their house numbers. </a:t>
            </a:r>
            <a:br>
              <a:rPr lang="en-GB" sz="2000" dirty="0"/>
            </a:br>
            <a:r>
              <a:rPr lang="en-GB" sz="2000" dirty="0"/>
              <a:t>and decide to use a </a:t>
            </a:r>
            <a:br>
              <a:rPr lang="en-GB" sz="2000" dirty="0"/>
            </a:br>
            <a:r>
              <a:rPr lang="en-GB" sz="2000" dirty="0"/>
              <a:t>sampling interval of four.</a:t>
            </a:r>
          </a:p>
          <a:p>
            <a:pPr>
              <a:lnSpc>
                <a:spcPct val="110000"/>
              </a:lnSpc>
              <a:spcAft>
                <a:spcPts val="1200"/>
              </a:spcAft>
            </a:pPr>
            <a:r>
              <a:rPr lang="en-GB" sz="2000" dirty="0"/>
              <a:t>Why might this be problematic?</a:t>
            </a:r>
            <a:endParaRPr lang="en-GB" sz="2200" dirty="0"/>
          </a:p>
        </p:txBody>
      </p:sp>
      <p:sp>
        <p:nvSpPr>
          <p:cNvPr id="19" name="TextBox 18">
            <a:extLst>
              <a:ext uri="{FF2B5EF4-FFF2-40B4-BE49-F238E27FC236}">
                <a16:creationId xmlns:a16="http://schemas.microsoft.com/office/drawing/2014/main" id="{9003A98A-BB0C-4B2D-8036-A64AB759D491}"/>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Systematic sampling</a:t>
            </a:r>
            <a:endParaRPr lang="en-US" sz="2000" dirty="0"/>
          </a:p>
        </p:txBody>
      </p:sp>
      <p:pic>
        <p:nvPicPr>
          <p:cNvPr id="21" name="Picture 20" descr="A picture containing ground, building, floor&#10;&#10;Description automatically generated">
            <a:extLst>
              <a:ext uri="{FF2B5EF4-FFF2-40B4-BE49-F238E27FC236}">
                <a16:creationId xmlns:a16="http://schemas.microsoft.com/office/drawing/2014/main" id="{B6DF26C2-8059-4EC1-8057-2C1E0DA02E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43090" y="3343896"/>
            <a:ext cx="2962524" cy="1976559"/>
          </a:xfrm>
          <a:prstGeom prst="rect">
            <a:avLst/>
          </a:prstGeom>
        </p:spPr>
      </p:pic>
      <p:pic>
        <p:nvPicPr>
          <p:cNvPr id="14" name="Picture 13" descr="A picture containing building, outdoor&#10;&#10;Description automatically generated">
            <a:extLst>
              <a:ext uri="{FF2B5EF4-FFF2-40B4-BE49-F238E27FC236}">
                <a16:creationId xmlns:a16="http://schemas.microsoft.com/office/drawing/2014/main" id="{F7546D5C-7220-4AC1-ABB2-7691E35569B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61132" y="1825231"/>
            <a:ext cx="2527988" cy="1686642"/>
          </a:xfrm>
          <a:prstGeom prst="rect">
            <a:avLst/>
          </a:prstGeom>
        </p:spPr>
      </p:pic>
    </p:spTree>
    <p:extLst>
      <p:ext uri="{BB962C8B-B14F-4D97-AF65-F5344CB8AC3E}">
        <p14:creationId xmlns:p14="http://schemas.microsoft.com/office/powerpoint/2010/main" val="3029713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4" y="6183621"/>
            <a:ext cx="3249632"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574937"/>
            <a:ext cx="7859463" cy="4353499"/>
          </a:xfrm>
          <a:prstGeom prst="rect">
            <a:avLst/>
          </a:prstGeom>
          <a:noFill/>
        </p:spPr>
        <p:txBody>
          <a:bodyPr wrap="square" lIns="0" tIns="0" rIns="0" bIns="0" rtlCol="0">
            <a:spAutoFit/>
          </a:bodyPr>
          <a:lstStyle/>
          <a:p>
            <a:pPr lvl="0">
              <a:lnSpc>
                <a:spcPct val="110000"/>
              </a:lnSpc>
              <a:spcAft>
                <a:spcPts val="1200"/>
              </a:spcAft>
            </a:pPr>
            <a:r>
              <a:rPr lang="en-GB" sz="2000" dirty="0"/>
              <a:t>Convenience sampling describes any </a:t>
            </a:r>
            <a:br>
              <a:rPr lang="en-GB" sz="2000" dirty="0"/>
            </a:br>
            <a:r>
              <a:rPr lang="en-GB" sz="2000" dirty="0"/>
              <a:t>method of sampling in which </a:t>
            </a:r>
            <a:br>
              <a:rPr lang="en-GB" sz="2000" dirty="0"/>
            </a:br>
            <a:r>
              <a:rPr lang="en-GB" sz="2000" dirty="0"/>
              <a:t>members of a population are selected </a:t>
            </a:r>
            <a:br>
              <a:rPr lang="en-GB" sz="2000" dirty="0"/>
            </a:br>
            <a:r>
              <a:rPr lang="en-GB" sz="2000" dirty="0"/>
              <a:t>by means of their availability, </a:t>
            </a:r>
            <a:br>
              <a:rPr lang="en-GB" sz="2000" dirty="0"/>
            </a:br>
            <a:r>
              <a:rPr lang="en-GB" sz="2000" dirty="0"/>
              <a:t>proximity or willingness to participate.</a:t>
            </a:r>
          </a:p>
          <a:p>
            <a:pPr lvl="0">
              <a:lnSpc>
                <a:spcPct val="110000"/>
              </a:lnSpc>
              <a:spcAft>
                <a:spcPts val="1200"/>
              </a:spcAft>
            </a:pPr>
            <a:r>
              <a:rPr lang="en-GB" sz="2000" dirty="0"/>
              <a:t>Of all the sampling techniques described in this presentation, this is the one you are most likely to have experience of conducting, for example, on a geography field trip. Any time you see somebody in the street with a clipboard and a questionnaire they are almost certainly carrying out convenience sampling. </a:t>
            </a:r>
          </a:p>
          <a:p>
            <a:pPr lvl="0">
              <a:lnSpc>
                <a:spcPct val="110000"/>
              </a:lnSpc>
              <a:spcAft>
                <a:spcPts val="1200"/>
              </a:spcAft>
            </a:pPr>
            <a:r>
              <a:rPr lang="en-GB" sz="2000" dirty="0"/>
              <a:t>Advertising online for participants for a survey on a particular subject is another example of convenience sampling.</a:t>
            </a:r>
          </a:p>
        </p:txBody>
      </p:sp>
      <p:sp>
        <p:nvSpPr>
          <p:cNvPr id="14" name="TextBox 13">
            <a:extLst>
              <a:ext uri="{FF2B5EF4-FFF2-40B4-BE49-F238E27FC236}">
                <a16:creationId xmlns:a16="http://schemas.microsoft.com/office/drawing/2014/main" id="{AF21BC76-6A42-410C-9301-7ADE04D6E7BC}"/>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Convenience sampling</a:t>
            </a:r>
            <a:endParaRPr lang="en-US" sz="2000" dirty="0"/>
          </a:p>
        </p:txBody>
      </p:sp>
      <p:pic>
        <p:nvPicPr>
          <p:cNvPr id="4" name="Picture 3" descr="A person looking at the camera&#10;&#10;Description automatically generated">
            <a:extLst>
              <a:ext uri="{FF2B5EF4-FFF2-40B4-BE49-F238E27FC236}">
                <a16:creationId xmlns:a16="http://schemas.microsoft.com/office/drawing/2014/main" id="{D9EA928F-0B39-464A-83B8-813FBF478A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6200" y="849545"/>
            <a:ext cx="3759651" cy="2508392"/>
          </a:xfrm>
          <a:prstGeom prst="rect">
            <a:avLst/>
          </a:prstGeom>
        </p:spPr>
      </p:pic>
    </p:spTree>
    <p:extLst>
      <p:ext uri="{BB962C8B-B14F-4D97-AF65-F5344CB8AC3E}">
        <p14:creationId xmlns:p14="http://schemas.microsoft.com/office/powerpoint/2010/main" val="3055442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166505"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40" y="1714356"/>
            <a:ext cx="7176916" cy="3830279"/>
          </a:xfrm>
          <a:prstGeom prst="rect">
            <a:avLst/>
          </a:prstGeom>
          <a:noFill/>
        </p:spPr>
        <p:txBody>
          <a:bodyPr wrap="square" lIns="0" tIns="0" rIns="0" bIns="0" rtlCol="0">
            <a:spAutoFit/>
          </a:bodyPr>
          <a:lstStyle/>
          <a:p>
            <a:pPr>
              <a:lnSpc>
                <a:spcPct val="110000"/>
              </a:lnSpc>
              <a:spcAft>
                <a:spcPts val="1200"/>
              </a:spcAft>
            </a:pPr>
            <a:r>
              <a:rPr lang="en-GB" sz="2000" dirty="0"/>
              <a:t>Convenience sampling is not an effective way to obtain a representative sample.</a:t>
            </a:r>
          </a:p>
          <a:p>
            <a:pPr>
              <a:lnSpc>
                <a:spcPct val="110000"/>
              </a:lnSpc>
              <a:spcAft>
                <a:spcPts val="1200"/>
              </a:spcAft>
            </a:pPr>
            <a:r>
              <a:rPr lang="en-GB" sz="2000" dirty="0"/>
              <a:t>Drawing your sample only from members of a population that are nearby, available or willing means that the sampled elements are more likely to share characteristics; therefore, the sample is more likely to exhibit biases.</a:t>
            </a:r>
          </a:p>
          <a:p>
            <a:pPr>
              <a:lnSpc>
                <a:spcPct val="110000"/>
              </a:lnSpc>
              <a:spcAft>
                <a:spcPts val="1200"/>
              </a:spcAft>
            </a:pPr>
            <a:r>
              <a:rPr lang="en-GB" sz="2000" dirty="0"/>
              <a:t>Results from investigations using convenience sampling cannot be generalized to the entire population without caveats.</a:t>
            </a:r>
          </a:p>
          <a:p>
            <a:pPr>
              <a:lnSpc>
                <a:spcPct val="110000"/>
              </a:lnSpc>
              <a:spcAft>
                <a:spcPts val="1200"/>
              </a:spcAft>
            </a:pPr>
            <a:r>
              <a:rPr lang="en-GB" sz="2000" dirty="0"/>
              <a:t>Can you think of any advantages of convenience sampling, or any situations where it might be an effective method?</a:t>
            </a:r>
          </a:p>
        </p:txBody>
      </p:sp>
      <p:sp>
        <p:nvSpPr>
          <p:cNvPr id="12" name="TextBox 11">
            <a:extLst>
              <a:ext uri="{FF2B5EF4-FFF2-40B4-BE49-F238E27FC236}">
                <a16:creationId xmlns:a16="http://schemas.microsoft.com/office/drawing/2014/main" id="{E634EF66-8846-442E-8751-7D5118760559}"/>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Convenience sampling</a:t>
            </a:r>
            <a:endParaRPr lang="en-US" sz="2000" dirty="0"/>
          </a:p>
        </p:txBody>
      </p:sp>
    </p:spTree>
    <p:extLst>
      <p:ext uri="{BB962C8B-B14F-4D97-AF65-F5344CB8AC3E}">
        <p14:creationId xmlns:p14="http://schemas.microsoft.com/office/powerpoint/2010/main" val="3318239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SL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282883" cy="300082"/>
          </a:xfrm>
          <a:prstGeom prst="rect">
            <a:avLst/>
          </a:prstGeom>
          <a:noFill/>
        </p:spPr>
        <p:txBody>
          <a:bodyPr wrap="square" rtlCol="0">
            <a:spAutoFit/>
          </a:bodyPr>
          <a:lstStyle/>
          <a:p>
            <a:r>
              <a:rPr lang="en-GB" sz="1350" dirty="0"/>
              <a:t>© </a:t>
            </a:r>
            <a:r>
              <a:rPr lang="en-GB" sz="1350"/>
              <a:t>Huw Jones </a:t>
            </a:r>
            <a:r>
              <a:rPr lang="en-GB" sz="1350" dirty="0"/>
              <a:t>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40" y="1834631"/>
            <a:ext cx="7319167" cy="3153171"/>
          </a:xfrm>
          <a:prstGeom prst="rect">
            <a:avLst/>
          </a:prstGeom>
          <a:noFill/>
        </p:spPr>
        <p:txBody>
          <a:bodyPr wrap="square" lIns="0" tIns="0" rIns="0" bIns="0" rtlCol="0">
            <a:spAutoFit/>
          </a:bodyPr>
          <a:lstStyle/>
          <a:p>
            <a:pPr>
              <a:lnSpc>
                <a:spcPct val="110000"/>
              </a:lnSpc>
              <a:spcAft>
                <a:spcPts val="1800"/>
              </a:spcAft>
            </a:pPr>
            <a:r>
              <a:rPr lang="en-GB" sz="2000" dirty="0"/>
              <a:t>Both of these methods involve dividing a population into groups or strata, depending on characteristics relevant to the investigation. For example, a human population could be divided into groups based on demographic characteristics such as age, gender, race or income.</a:t>
            </a:r>
          </a:p>
          <a:p>
            <a:pPr marL="342900" indent="-342900">
              <a:lnSpc>
                <a:spcPct val="110000"/>
              </a:lnSpc>
              <a:spcAft>
                <a:spcPts val="1800"/>
              </a:spcAft>
              <a:buFont typeface="Arial" panose="020B0604020202020204" pitchFamily="34" charset="0"/>
              <a:buChar char="•"/>
            </a:pPr>
            <a:r>
              <a:rPr lang="en-GB" sz="2000" dirty="0"/>
              <a:t>In stratified sampling, a proportional selection is made from each group, using random or systematic sampling methods.</a:t>
            </a:r>
          </a:p>
          <a:p>
            <a:pPr marL="342900" indent="-342900">
              <a:lnSpc>
                <a:spcPct val="110000"/>
              </a:lnSpc>
              <a:spcAft>
                <a:spcPts val="1800"/>
              </a:spcAft>
              <a:buFont typeface="Arial" panose="020B0604020202020204" pitchFamily="34" charset="0"/>
              <a:buChar char="•"/>
            </a:pPr>
            <a:r>
              <a:rPr lang="en-GB" sz="2000" dirty="0"/>
              <a:t>In quota sampling, convenience sampling is used to select the required number of elements exhibiting the desired characteristic.  </a:t>
            </a:r>
          </a:p>
        </p:txBody>
      </p:sp>
      <p:sp>
        <p:nvSpPr>
          <p:cNvPr id="12" name="TextBox 11">
            <a:extLst>
              <a:ext uri="{FF2B5EF4-FFF2-40B4-BE49-F238E27FC236}">
                <a16:creationId xmlns:a16="http://schemas.microsoft.com/office/drawing/2014/main" id="{99092BA3-F91E-4A1F-96AB-865F50352A2E}"/>
              </a:ext>
            </a:extLst>
          </p:cNvPr>
          <p:cNvSpPr txBox="1"/>
          <p:nvPr/>
        </p:nvSpPr>
        <p:spPr>
          <a:xfrm>
            <a:off x="828238" y="937860"/>
            <a:ext cx="6850380" cy="492443"/>
          </a:xfrm>
          <a:prstGeom prst="rect">
            <a:avLst/>
          </a:prstGeom>
          <a:noFill/>
        </p:spPr>
        <p:txBody>
          <a:bodyPr wrap="square" lIns="0" tIns="0" rIns="0" bIns="0" rtlCol="0">
            <a:spAutoFit/>
          </a:bodyPr>
          <a:lstStyle/>
          <a:p>
            <a:r>
              <a:rPr lang="en-US" sz="3200" b="1" dirty="0"/>
              <a:t>Stratified sampling and quota sampling</a:t>
            </a:r>
            <a:endParaRPr lang="en-US" sz="2000" dirty="0"/>
          </a:p>
        </p:txBody>
      </p:sp>
    </p:spTree>
    <p:extLst>
      <p:ext uri="{BB962C8B-B14F-4D97-AF65-F5344CB8AC3E}">
        <p14:creationId xmlns:p14="http://schemas.microsoft.com/office/powerpoint/2010/main" val="26535510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798</TotalTime>
  <Words>682</Words>
  <Application>Microsoft Office PowerPoint</Application>
  <PresentationFormat>On-screen Show (4:3)</PresentationFormat>
  <Paragraphs>54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Statistics and probability Sampling techniques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Harriet Gatley</cp:lastModifiedBy>
  <cp:revision>64</cp:revision>
  <dcterms:created xsi:type="dcterms:W3CDTF">2018-08-21T14:08:13Z</dcterms:created>
  <dcterms:modified xsi:type="dcterms:W3CDTF">2019-07-08T09:35:26Z</dcterms:modified>
</cp:coreProperties>
</file>