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75" r:id="rId4"/>
    <p:sldId id="27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693724-A305-44B6-ACF0-87CB4C5707F0}" v="15" dt="2019-05-15T13:47:02.2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29" autoAdjust="0"/>
    <p:restoredTop sz="94660"/>
  </p:normalViewPr>
  <p:slideViewPr>
    <p:cSldViewPr snapToGrid="0">
      <p:cViewPr>
        <p:scale>
          <a:sx n="75" d="100"/>
          <a:sy n="75" d="100"/>
        </p:scale>
        <p:origin x="231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6F693724-A305-44B6-ACF0-87CB4C5707F0}"/>
    <pc:docChg chg="undo modSld">
      <pc:chgData name="Andrew Coulson" userId="c8c65609029ae322" providerId="LiveId" clId="{6F693724-A305-44B6-ACF0-87CB4C5707F0}" dt="2019-05-18T13:00:30.308" v="149" actId="1076"/>
      <pc:docMkLst>
        <pc:docMk/>
      </pc:docMkLst>
      <pc:sldChg chg="modSp">
        <pc:chgData name="Andrew Coulson" userId="c8c65609029ae322" providerId="LiveId" clId="{6F693724-A305-44B6-ACF0-87CB4C5707F0}" dt="2019-05-17T13:24:23.652" v="107" actId="6549"/>
        <pc:sldMkLst>
          <pc:docMk/>
          <pc:sldMk cId="4214131450" sldId="256"/>
        </pc:sldMkLst>
        <pc:spChg chg="mod">
          <ac:chgData name="Andrew Coulson" userId="c8c65609029ae322" providerId="LiveId" clId="{6F693724-A305-44B6-ACF0-87CB4C5707F0}" dt="2019-05-17T13:24:19.352" v="103" actId="20577"/>
          <ac:spMkLst>
            <pc:docMk/>
            <pc:sldMk cId="4214131450" sldId="256"/>
            <ac:spMk id="2" creationId="{3FE3D89D-DA8D-4379-B0A2-7A629D27A1E3}"/>
          </ac:spMkLst>
        </pc:spChg>
        <pc:spChg chg="mod">
          <ac:chgData name="Andrew Coulson" userId="c8c65609029ae322" providerId="LiveId" clId="{6F693724-A305-44B6-ACF0-87CB4C5707F0}" dt="2019-05-17T13:24:23.652" v="107" actId="6549"/>
          <ac:spMkLst>
            <pc:docMk/>
            <pc:sldMk cId="4214131450" sldId="256"/>
            <ac:spMk id="16" creationId="{93E72B22-8C9F-1D4C-9885-53685F833837}"/>
          </ac:spMkLst>
        </pc:spChg>
      </pc:sldChg>
      <pc:sldChg chg="modSp">
        <pc:chgData name="Andrew Coulson" userId="c8c65609029ae322" providerId="LiveId" clId="{6F693724-A305-44B6-ACF0-87CB4C5707F0}" dt="2019-05-18T13:00:30.308" v="149" actId="1076"/>
        <pc:sldMkLst>
          <pc:docMk/>
          <pc:sldMk cId="1041524409" sldId="259"/>
        </pc:sldMkLst>
        <pc:spChg chg="mod">
          <ac:chgData name="Andrew Coulson" userId="c8c65609029ae322" providerId="LiveId" clId="{6F693724-A305-44B6-ACF0-87CB4C5707F0}" dt="2019-05-18T12:59:16.719" v="128" actId="1076"/>
          <ac:spMkLst>
            <pc:docMk/>
            <pc:sldMk cId="1041524409" sldId="259"/>
            <ac:spMk id="3" creationId="{24BFA650-2E4E-8647-85E5-0575E8CDF7A5}"/>
          </ac:spMkLst>
        </pc:spChg>
        <pc:spChg chg="mod">
          <ac:chgData name="Andrew Coulson" userId="c8c65609029ae322" providerId="LiveId" clId="{6F693724-A305-44B6-ACF0-87CB4C5707F0}" dt="2019-05-18T13:00:03.712" v="143" actId="1076"/>
          <ac:spMkLst>
            <pc:docMk/>
            <pc:sldMk cId="1041524409" sldId="259"/>
            <ac:spMk id="4" creationId="{15479692-3E88-754A-A38A-95A22C379332}"/>
          </ac:spMkLst>
        </pc:spChg>
        <pc:spChg chg="mod">
          <ac:chgData name="Andrew Coulson" userId="c8c65609029ae322" providerId="LiveId" clId="{6F693724-A305-44B6-ACF0-87CB4C5707F0}" dt="2019-05-15T13:46:26.104" v="98" actId="1076"/>
          <ac:spMkLst>
            <pc:docMk/>
            <pc:sldMk cId="1041524409" sldId="259"/>
            <ac:spMk id="5" creationId="{9DA6E5A7-E325-D14A-B292-DF83A6FEE71C}"/>
          </ac:spMkLst>
        </pc:spChg>
        <pc:spChg chg="mod">
          <ac:chgData name="Andrew Coulson" userId="c8c65609029ae322" providerId="LiveId" clId="{6F693724-A305-44B6-ACF0-87CB4C5707F0}" dt="2019-05-17T13:24:32.204" v="111" actId="6549"/>
          <ac:spMkLst>
            <pc:docMk/>
            <pc:sldMk cId="1041524409" sldId="259"/>
            <ac:spMk id="7" creationId="{DCFCAB32-5000-8243-AB87-EDBDE7FF3F8E}"/>
          </ac:spMkLst>
        </pc:spChg>
        <pc:spChg chg="mod">
          <ac:chgData name="Andrew Coulson" userId="c8c65609029ae322" providerId="LiveId" clId="{6F693724-A305-44B6-ACF0-87CB4C5707F0}" dt="2019-05-15T13:46:15.853" v="97" actId="1035"/>
          <ac:spMkLst>
            <pc:docMk/>
            <pc:sldMk cId="1041524409" sldId="259"/>
            <ac:spMk id="11" creationId="{E796788A-AAF6-0B40-BE8F-18DD9376B22C}"/>
          </ac:spMkLst>
        </pc:spChg>
        <pc:spChg chg="mod">
          <ac:chgData name="Andrew Coulson" userId="c8c65609029ae322" providerId="LiveId" clId="{6F693724-A305-44B6-ACF0-87CB4C5707F0}" dt="2019-05-18T12:59:25.362" v="129" actId="1076"/>
          <ac:spMkLst>
            <pc:docMk/>
            <pc:sldMk cId="1041524409" sldId="259"/>
            <ac:spMk id="12" creationId="{DE28C8F6-52DF-8547-9E1E-8ACB6F972F3D}"/>
          </ac:spMkLst>
        </pc:spChg>
        <pc:spChg chg="mod">
          <ac:chgData name="Andrew Coulson" userId="c8c65609029ae322" providerId="LiveId" clId="{6F693724-A305-44B6-ACF0-87CB4C5707F0}" dt="2019-05-18T12:59:43.507" v="135" actId="1076"/>
          <ac:spMkLst>
            <pc:docMk/>
            <pc:sldMk cId="1041524409" sldId="259"/>
            <ac:spMk id="13" creationId="{2F7CFEF3-9899-A94C-9BC2-986B4BD1B2DC}"/>
          </ac:spMkLst>
        </pc:spChg>
        <pc:spChg chg="mod">
          <ac:chgData name="Andrew Coulson" userId="c8c65609029ae322" providerId="LiveId" clId="{6F693724-A305-44B6-ACF0-87CB4C5707F0}" dt="2019-05-18T12:59:36.481" v="133" actId="1076"/>
          <ac:spMkLst>
            <pc:docMk/>
            <pc:sldMk cId="1041524409" sldId="259"/>
            <ac:spMk id="22" creationId="{D6712B21-D3E0-3A4A-91EB-8529BEA1A960}"/>
          </ac:spMkLst>
        </pc:spChg>
        <pc:spChg chg="mod">
          <ac:chgData name="Andrew Coulson" userId="c8c65609029ae322" providerId="LiveId" clId="{6F693724-A305-44B6-ACF0-87CB4C5707F0}" dt="2019-05-18T13:00:30.308" v="149" actId="1076"/>
          <ac:spMkLst>
            <pc:docMk/>
            <pc:sldMk cId="1041524409" sldId="259"/>
            <ac:spMk id="24" creationId="{00F042FC-DB2B-D640-9D7B-E5458DC2F2B4}"/>
          </ac:spMkLst>
        </pc:spChg>
        <pc:spChg chg="mod">
          <ac:chgData name="Andrew Coulson" userId="c8c65609029ae322" providerId="LiveId" clId="{6F693724-A305-44B6-ACF0-87CB4C5707F0}" dt="2019-05-18T12:59:59.507" v="142" actId="1076"/>
          <ac:spMkLst>
            <pc:docMk/>
            <pc:sldMk cId="1041524409" sldId="259"/>
            <ac:spMk id="26" creationId="{A0C1643D-EE56-5F4C-9E71-39074966CB9F}"/>
          </ac:spMkLst>
        </pc:spChg>
        <pc:cxnChg chg="mod">
          <ac:chgData name="Andrew Coulson" userId="c8c65609029ae322" providerId="LiveId" clId="{6F693724-A305-44B6-ACF0-87CB4C5707F0}" dt="2019-05-18T13:00:09.606" v="144" actId="1076"/>
          <ac:cxnSpMkLst>
            <pc:docMk/>
            <pc:sldMk cId="1041524409" sldId="259"/>
            <ac:cxnSpMk id="14" creationId="{64F7A276-2FDD-BD42-ABA0-FECCB4FA7EEC}"/>
          </ac:cxnSpMkLst>
        </pc:cxnChg>
        <pc:cxnChg chg="mod">
          <ac:chgData name="Andrew Coulson" userId="c8c65609029ae322" providerId="LiveId" clId="{6F693724-A305-44B6-ACF0-87CB4C5707F0}" dt="2019-05-18T12:59:40.239" v="134" actId="1076"/>
          <ac:cxnSpMkLst>
            <pc:docMk/>
            <pc:sldMk cId="1041524409" sldId="259"/>
            <ac:cxnSpMk id="16" creationId="{1133E7FA-B1D5-6B43-8789-ADB8F5E7D78F}"/>
          </ac:cxnSpMkLst>
        </pc:cxnChg>
        <pc:cxnChg chg="mod">
          <ac:chgData name="Andrew Coulson" userId="c8c65609029ae322" providerId="LiveId" clId="{6F693724-A305-44B6-ACF0-87CB4C5707F0}" dt="2019-05-18T12:59:56.678" v="141" actId="1076"/>
          <ac:cxnSpMkLst>
            <pc:docMk/>
            <pc:sldMk cId="1041524409" sldId="259"/>
            <ac:cxnSpMk id="18" creationId="{1D6839F9-7C41-E04F-9335-640187B9747D}"/>
          </ac:cxnSpMkLst>
        </pc:cxnChg>
      </pc:sldChg>
      <pc:sldChg chg="modSp">
        <pc:chgData name="Andrew Coulson" userId="c8c65609029ae322" providerId="LiveId" clId="{6F693724-A305-44B6-ACF0-87CB4C5707F0}" dt="2019-05-17T13:24:38.726" v="115" actId="6549"/>
        <pc:sldMkLst>
          <pc:docMk/>
          <pc:sldMk cId="2704479515" sldId="275"/>
        </pc:sldMkLst>
        <pc:spChg chg="mod">
          <ac:chgData name="Andrew Coulson" userId="c8c65609029ae322" providerId="LiveId" clId="{6F693724-A305-44B6-ACF0-87CB4C5707F0}" dt="2019-05-15T13:45:52.805" v="56" actId="1076"/>
          <ac:spMkLst>
            <pc:docMk/>
            <pc:sldMk cId="2704479515" sldId="275"/>
            <ac:spMk id="5" creationId="{9DA6E5A7-E325-D14A-B292-DF83A6FEE71C}"/>
          </ac:spMkLst>
        </pc:spChg>
        <pc:spChg chg="mod">
          <ac:chgData name="Andrew Coulson" userId="c8c65609029ae322" providerId="LiveId" clId="{6F693724-A305-44B6-ACF0-87CB4C5707F0}" dt="2019-05-17T13:24:38.726" v="115" actId="6549"/>
          <ac:spMkLst>
            <pc:docMk/>
            <pc:sldMk cId="2704479515" sldId="275"/>
            <ac:spMk id="7" creationId="{DCFCAB32-5000-8243-AB87-EDBDE7FF3F8E}"/>
          </ac:spMkLst>
        </pc:spChg>
        <pc:spChg chg="mod">
          <ac:chgData name="Andrew Coulson" userId="c8c65609029ae322" providerId="LiveId" clId="{6F693724-A305-44B6-ACF0-87CB4C5707F0}" dt="2019-05-15T13:45:44.527" v="55" actId="1076"/>
          <ac:spMkLst>
            <pc:docMk/>
            <pc:sldMk cId="2704479515" sldId="275"/>
            <ac:spMk id="11" creationId="{E796788A-AAF6-0B40-BE8F-18DD9376B22C}"/>
          </ac:spMkLst>
        </pc:spChg>
      </pc:sldChg>
      <pc:sldChg chg="modSp">
        <pc:chgData name="Andrew Coulson" userId="c8c65609029ae322" providerId="LiveId" clId="{6F693724-A305-44B6-ACF0-87CB4C5707F0}" dt="2019-05-17T13:24:45.047" v="119" actId="6549"/>
        <pc:sldMkLst>
          <pc:docMk/>
          <pc:sldMk cId="2653320788" sldId="276"/>
        </pc:sldMkLst>
        <pc:spChg chg="mod">
          <ac:chgData name="Andrew Coulson" userId="c8c65609029ae322" providerId="LiveId" clId="{6F693724-A305-44B6-ACF0-87CB4C5707F0}" dt="2019-05-15T13:46:35.667" v="99" actId="403"/>
          <ac:spMkLst>
            <pc:docMk/>
            <pc:sldMk cId="2653320788" sldId="276"/>
            <ac:spMk id="5" creationId="{9DA6E5A7-E325-D14A-B292-DF83A6FEE71C}"/>
          </ac:spMkLst>
        </pc:spChg>
        <pc:spChg chg="mod">
          <ac:chgData name="Andrew Coulson" userId="c8c65609029ae322" providerId="LiveId" clId="{6F693724-A305-44B6-ACF0-87CB4C5707F0}" dt="2019-05-17T13:24:45.047" v="119" actId="6549"/>
          <ac:spMkLst>
            <pc:docMk/>
            <pc:sldMk cId="2653320788" sldId="276"/>
            <ac:spMk id="7" creationId="{DCFCAB32-5000-8243-AB87-EDBDE7FF3F8E}"/>
          </ac:spMkLst>
        </pc:spChg>
        <pc:spChg chg="mod">
          <ac:chgData name="Andrew Coulson" userId="c8c65609029ae322" providerId="LiveId" clId="{6F693724-A305-44B6-ACF0-87CB4C5707F0}" dt="2019-05-15T13:47:07.918" v="102" actId="1076"/>
          <ac:spMkLst>
            <pc:docMk/>
            <pc:sldMk cId="2653320788" sldId="276"/>
            <ac:spMk id="11" creationId="{E796788A-AAF6-0B40-BE8F-18DD9376B22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17F02A-1D11-1140-99AC-CB2B6F296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10048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084" y="3587232"/>
            <a:ext cx="6858000" cy="1576552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rgbClr val="006231"/>
                </a:solidFill>
                <a:latin typeface="+mn-lt"/>
              </a:rPr>
              <a:t>Statistics and probability</a:t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US" sz="3200" b="1" dirty="0"/>
              <a:t>Variance</a:t>
            </a:r>
            <a:endParaRPr lang="en-GB" sz="405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74964" y="6183621"/>
            <a:ext cx="33327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1CED25-D2DE-3041-92ED-F11C47798774}"/>
              </a:ext>
            </a:extLst>
          </p:cNvPr>
          <p:cNvSpPr txBox="1"/>
          <p:nvPr/>
        </p:nvSpPr>
        <p:spPr>
          <a:xfrm>
            <a:off x="1355084" y="2381461"/>
            <a:ext cx="64721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ANALYSIS AND APPROACHES </a:t>
            </a:r>
            <a:r>
              <a:rPr lang="en-US" sz="3200" b="1" dirty="0">
                <a:solidFill>
                  <a:schemeClr val="bg1"/>
                </a:solidFill>
              </a:rPr>
              <a:t>SL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828240" y="1286008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Manual calculation of variance</a:t>
            </a:r>
            <a:endParaRPr lang="en-US" sz="20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2246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96788A-AAF6-0B40-BE8F-18DD9376B22C}"/>
              </a:ext>
            </a:extLst>
          </p:cNvPr>
          <p:cNvSpPr txBox="1"/>
          <p:nvPr/>
        </p:nvSpPr>
        <p:spPr>
          <a:xfrm>
            <a:off x="828240" y="2355322"/>
            <a:ext cx="706231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/>
              <a:t>It looks technical; however, it can be broken down.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4BFA650-2E4E-8647-85E5-0575E8CDF7A5}"/>
                  </a:ext>
                </a:extLst>
              </p:cNvPr>
              <p:cNvSpPr/>
              <p:nvPr/>
            </p:nvSpPr>
            <p:spPr>
              <a:xfrm>
                <a:off x="2624473" y="3701900"/>
                <a:ext cx="4572000" cy="95410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fr-CH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CH" sz="2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fr-CH" sz="2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fr-CH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28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fr-CH" sz="28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fr-CH" sz="28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fr-CH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  <m:r>
                                    <a:rPr lang="fr-CH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fr-CH" sz="2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r>
                            <a:rPr lang="fr-CH" sz="280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4BFA650-2E4E-8647-85E5-0575E8CDF7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4473" y="3701900"/>
                <a:ext cx="4572000" cy="95410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15479692-3E88-754A-A38A-95A22C379332}"/>
              </a:ext>
            </a:extLst>
          </p:cNvPr>
          <p:cNvSpPr/>
          <p:nvPr/>
        </p:nvSpPr>
        <p:spPr>
          <a:xfrm>
            <a:off x="3645359" y="3972651"/>
            <a:ext cx="537210" cy="5372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E28C8F6-52DF-8547-9E1E-8ACB6F972F3D}"/>
              </a:ext>
            </a:extLst>
          </p:cNvPr>
          <p:cNvSpPr/>
          <p:nvPr/>
        </p:nvSpPr>
        <p:spPr>
          <a:xfrm>
            <a:off x="5498642" y="3830687"/>
            <a:ext cx="366663" cy="3666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F7CFEF3-9899-A94C-9BC2-986B4BD1B2DC}"/>
              </a:ext>
            </a:extLst>
          </p:cNvPr>
          <p:cNvSpPr/>
          <p:nvPr/>
        </p:nvSpPr>
        <p:spPr>
          <a:xfrm>
            <a:off x="5131168" y="4282891"/>
            <a:ext cx="428625" cy="4286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4F7A276-2FDD-BD42-ABA0-FECCB4FA7EEC}"/>
              </a:ext>
            </a:extLst>
          </p:cNvPr>
          <p:cNvCxnSpPr>
            <a:cxnSpLocks/>
          </p:cNvCxnSpPr>
          <p:nvPr/>
        </p:nvCxnSpPr>
        <p:spPr>
          <a:xfrm flipV="1">
            <a:off x="3130770" y="4241256"/>
            <a:ext cx="508635" cy="57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133E7FA-B1D5-6B43-8789-ADB8F5E7D78F}"/>
              </a:ext>
            </a:extLst>
          </p:cNvPr>
          <p:cNvCxnSpPr>
            <a:cxnSpLocks/>
          </p:cNvCxnSpPr>
          <p:nvPr/>
        </p:nvCxnSpPr>
        <p:spPr>
          <a:xfrm>
            <a:off x="5679171" y="3426827"/>
            <a:ext cx="0" cy="4038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D6839F9-7C41-E04F-9335-640187B9747D}"/>
              </a:ext>
            </a:extLst>
          </p:cNvPr>
          <p:cNvCxnSpPr>
            <a:cxnSpLocks/>
          </p:cNvCxnSpPr>
          <p:nvPr/>
        </p:nvCxnSpPr>
        <p:spPr>
          <a:xfrm flipH="1" flipV="1">
            <a:off x="5548966" y="4655866"/>
            <a:ext cx="632678" cy="2817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D6712B21-D3E0-3A4A-91EB-8529BEA1A960}"/>
              </a:ext>
            </a:extLst>
          </p:cNvPr>
          <p:cNvSpPr/>
          <p:nvPr/>
        </p:nvSpPr>
        <p:spPr>
          <a:xfrm>
            <a:off x="5286672" y="3075209"/>
            <a:ext cx="7906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Mean</a:t>
            </a:r>
            <a:endParaRPr lang="en-US" sz="20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0F042FC-DB2B-D640-9D7B-E5458DC2F2B4}"/>
              </a:ext>
            </a:extLst>
          </p:cNvPr>
          <p:cNvSpPr/>
          <p:nvPr/>
        </p:nvSpPr>
        <p:spPr>
          <a:xfrm>
            <a:off x="1119290" y="3591029"/>
            <a:ext cx="24032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Symbol for variance, it is simply the square of the standard deviation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0C1643D-EE56-5F4C-9E71-39074966CB9F}"/>
              </a:ext>
            </a:extLst>
          </p:cNvPr>
          <p:cNvSpPr/>
          <p:nvPr/>
        </p:nvSpPr>
        <p:spPr>
          <a:xfrm>
            <a:off x="5345480" y="4914468"/>
            <a:ext cx="19193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Amount of data</a:t>
            </a:r>
          </a:p>
        </p:txBody>
      </p:sp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828240" y="1276439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Manual calculation of variance</a:t>
            </a:r>
            <a:endParaRPr lang="en-US" sz="20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5156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28240" y="2333395"/>
                <a:ext cx="5685577" cy="25912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Consider a simple set of data:</a:t>
                </a:r>
              </a:p>
              <a:p>
                <a:pPr lvl="1"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3, 4, 4, 5, 6, 8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You can calculate the mean:</a:t>
                </a:r>
              </a:p>
              <a:p>
                <a:pPr lvl="1">
                  <a:lnSpc>
                    <a:spcPct val="110000"/>
                  </a:lnSpc>
                  <a:spcAft>
                    <a:spcPts val="18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3+4+4+5+6+8</m:t>
                        </m:r>
                        <m:r>
                          <m:rPr>
                            <m:nor/>
                          </m:rPr>
                          <a:rPr lang="en-US" sz="2400" dirty="0"/>
                          <m:t> </m:t>
                        </m:r>
                      </m:num>
                      <m:den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30</m:t>
                        </m:r>
                      </m:num>
                      <m:den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fr-CH" sz="2400" i="1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0" y="2333395"/>
                <a:ext cx="5685577" cy="2591222"/>
              </a:xfrm>
              <a:prstGeom prst="rect">
                <a:avLst/>
              </a:prstGeom>
              <a:blipFill>
                <a:blip r:embed="rId4"/>
                <a:stretch>
                  <a:fillRect l="-3323" t="-30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4479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</a:t>
            </a:r>
            <a:r>
              <a:rPr lang="en-US" sz="2100">
                <a:solidFill>
                  <a:schemeClr val="bg1"/>
                </a:solidFill>
              </a:rPr>
              <a:t>APPROACHES </a:t>
            </a:r>
            <a:r>
              <a:rPr lang="en-US" sz="2100" b="1">
                <a:solidFill>
                  <a:schemeClr val="bg1"/>
                </a:solidFill>
              </a:rPr>
              <a:t>SL</a:t>
            </a:r>
            <a:endParaRPr lang="en-US" sz="2100" b="1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828240" y="1027057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Manual calculation of variance</a:t>
            </a:r>
            <a:endParaRPr lang="en-US" sz="20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00402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28239" y="1617343"/>
                <a:ext cx="7649839" cy="9694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en-GB" sz="2400" dirty="0"/>
                  <a:t>3, 4, 4, 5, 6, 8 and the mean </a:t>
                </a:r>
                <a14:m>
                  <m:oMath xmlns:m="http://schemas.openxmlformats.org/officeDocument/2006/math">
                    <m:r>
                      <a:rPr lang="en-GB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)=5</m:t>
                    </m:r>
                  </m:oMath>
                </a14:m>
                <a:r>
                  <a:rPr lang="en-GB" sz="2400" dirty="0"/>
                  <a:t>,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endParaRPr lang="en-GB" sz="2400" dirty="0"/>
              </a:p>
              <a:p>
                <a:pPr>
                  <a:spcAft>
                    <a:spcPts val="1800"/>
                  </a:spcAft>
                </a:pPr>
                <a:r>
                  <a:rPr lang="en-GB" sz="2400" dirty="0"/>
                  <a:t>Now tabulate the data, comparing each value with the mean.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39" y="1617343"/>
                <a:ext cx="7649839" cy="969496"/>
              </a:xfrm>
              <a:prstGeom prst="rect">
                <a:avLst/>
              </a:prstGeom>
              <a:blipFill>
                <a:blip r:embed="rId4"/>
                <a:stretch>
                  <a:fillRect l="-2470" t="-9434" r="-1275" b="-182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4283A88D-4679-3145-9596-7255A601AD7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4364770"/>
                  </p:ext>
                </p:extLst>
              </p:nvPr>
            </p:nvGraphicFramePr>
            <p:xfrm>
              <a:off x="828239" y="2802804"/>
              <a:ext cx="3004022" cy="3175416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658387">
                      <a:extLst>
                        <a:ext uri="{9D8B030D-6E8A-4147-A177-3AD203B41FA5}">
                          <a16:colId xmlns:a16="http://schemas.microsoft.com/office/drawing/2014/main" val="2944429471"/>
                        </a:ext>
                      </a:extLst>
                    </a:gridCol>
                    <a:gridCol w="968898">
                      <a:extLst>
                        <a:ext uri="{9D8B030D-6E8A-4147-A177-3AD203B41FA5}">
                          <a16:colId xmlns:a16="http://schemas.microsoft.com/office/drawing/2014/main" val="3895057960"/>
                        </a:ext>
                      </a:extLst>
                    </a:gridCol>
                    <a:gridCol w="1376737">
                      <a:extLst>
                        <a:ext uri="{9D8B030D-6E8A-4147-A177-3AD203B41FA5}">
                          <a16:colId xmlns:a16="http://schemas.microsoft.com/office/drawing/2014/main" val="3670835383"/>
                        </a:ext>
                      </a:extLst>
                    </a:gridCol>
                  </a:tblGrid>
                  <a:tr h="32752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1500" b="1" i="1" smtClean="0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oMath>
                            </m:oMathPara>
                          </a14:m>
                          <a:endParaRPr lang="en-US" sz="1500" b="1" dirty="0"/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1500" b="1" i="1" smtClean="0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fr-CH" sz="15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CH" sz="15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𝝁</m:t>
                                </m:r>
                              </m:oMath>
                            </m:oMathPara>
                          </a14:m>
                          <a:endParaRPr lang="en-US" sz="1500" b="1" dirty="0"/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5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CH" sz="1500" b="1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CH" sz="1500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fr-CH" sz="15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CH" sz="15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𝝁</m:t>
                                    </m:r>
                                    <m:r>
                                      <a:rPr lang="fr-CH" sz="15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fr-CH" sz="15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500" b="1" dirty="0"/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45718036"/>
                      </a:ext>
                    </a:extLst>
                  </a:tr>
                  <a:tr h="4059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3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–2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4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80768897"/>
                      </a:ext>
                    </a:extLst>
                  </a:tr>
                  <a:tr h="4059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4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–1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37751179"/>
                      </a:ext>
                    </a:extLst>
                  </a:tr>
                  <a:tr h="4059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4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–1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85509096"/>
                      </a:ext>
                    </a:extLst>
                  </a:tr>
                  <a:tr h="4059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5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0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0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458854664"/>
                      </a:ext>
                    </a:extLst>
                  </a:tr>
                  <a:tr h="4059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6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83968811"/>
                      </a:ext>
                    </a:extLst>
                  </a:tr>
                  <a:tr h="4059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8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3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9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83914543"/>
                      </a:ext>
                    </a:extLst>
                  </a:tr>
                  <a:tr h="405931">
                    <a:tc>
                      <a:txBody>
                        <a:bodyPr/>
                        <a:lstStyle/>
                        <a:p>
                          <a:pPr algn="ctr"/>
                          <a:endParaRPr lang="en-US" sz="1500" dirty="0"/>
                        </a:p>
                      </a:txBody>
                      <a:tcPr marL="100093" marR="100093" marT="50046" marB="50046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500" dirty="0"/>
                            <a:t>Sum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16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211102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4283A88D-4679-3145-9596-7255A601AD7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4364770"/>
                  </p:ext>
                </p:extLst>
              </p:nvPr>
            </p:nvGraphicFramePr>
            <p:xfrm>
              <a:off x="828239" y="2802804"/>
              <a:ext cx="3004022" cy="3175416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658387">
                      <a:extLst>
                        <a:ext uri="{9D8B030D-6E8A-4147-A177-3AD203B41FA5}">
                          <a16:colId xmlns:a16="http://schemas.microsoft.com/office/drawing/2014/main" val="2944429471"/>
                        </a:ext>
                      </a:extLst>
                    </a:gridCol>
                    <a:gridCol w="968898">
                      <a:extLst>
                        <a:ext uri="{9D8B030D-6E8A-4147-A177-3AD203B41FA5}">
                          <a16:colId xmlns:a16="http://schemas.microsoft.com/office/drawing/2014/main" val="3895057960"/>
                        </a:ext>
                      </a:extLst>
                    </a:gridCol>
                    <a:gridCol w="1376737">
                      <a:extLst>
                        <a:ext uri="{9D8B030D-6E8A-4147-A177-3AD203B41FA5}">
                          <a16:colId xmlns:a16="http://schemas.microsoft.com/office/drawing/2014/main" val="3670835383"/>
                        </a:ext>
                      </a:extLst>
                    </a:gridCol>
                  </a:tblGrid>
                  <a:tr h="33389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923" t="-3846" r="-355769" b="-86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9737" t="-3846" r="-143421" b="-86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18349" t="-3846" b="-8615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45718036"/>
                      </a:ext>
                    </a:extLst>
                  </a:tr>
                  <a:tr h="4059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3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–2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4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80768897"/>
                      </a:ext>
                    </a:extLst>
                  </a:tr>
                  <a:tr h="4059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4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–1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37751179"/>
                      </a:ext>
                    </a:extLst>
                  </a:tr>
                  <a:tr h="4059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4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–1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85509096"/>
                      </a:ext>
                    </a:extLst>
                  </a:tr>
                  <a:tr h="4059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5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0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0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458854664"/>
                      </a:ext>
                    </a:extLst>
                  </a:tr>
                  <a:tr h="4059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6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83968811"/>
                      </a:ext>
                    </a:extLst>
                  </a:tr>
                  <a:tr h="4059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8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3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9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83914543"/>
                      </a:ext>
                    </a:extLst>
                  </a:tr>
                  <a:tr h="405931">
                    <a:tc>
                      <a:txBody>
                        <a:bodyPr/>
                        <a:lstStyle/>
                        <a:p>
                          <a:pPr algn="ctr"/>
                          <a:endParaRPr lang="en-US" sz="1500" dirty="0"/>
                        </a:p>
                      </a:txBody>
                      <a:tcPr marL="100093" marR="100093" marT="50046" marB="50046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500" dirty="0"/>
                            <a:t>Sum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16</a:t>
                          </a:r>
                        </a:p>
                      </a:txBody>
                      <a:tcPr marL="100093" marR="100093" marT="50046" marB="50046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211102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0EB99E8-BB7A-D34C-B110-900BB17B7D47}"/>
                  </a:ext>
                </a:extLst>
              </p:cNvPr>
              <p:cNvSpPr/>
              <p:nvPr/>
            </p:nvSpPr>
            <p:spPr>
              <a:xfrm>
                <a:off x="5676838" y="2939645"/>
                <a:ext cx="2388373" cy="8310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fr-CH" sz="2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0EB99E8-BB7A-D34C-B110-900BB17B7D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838" y="2939645"/>
                <a:ext cx="2388373" cy="831061"/>
              </a:xfrm>
              <a:prstGeom prst="rect">
                <a:avLst/>
              </a:prstGeom>
              <a:blipFill>
                <a:blip r:embed="rId6"/>
                <a:stretch>
                  <a:fillRect t="-67164" b="-641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3557A45-481F-1742-93D8-B33D8FE6CA61}"/>
                  </a:ext>
                </a:extLst>
              </p:cNvPr>
              <p:cNvSpPr/>
              <p:nvPr/>
            </p:nvSpPr>
            <p:spPr>
              <a:xfrm>
                <a:off x="5676838" y="3964158"/>
                <a:ext cx="2388373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16</m:t>
                          </m:r>
                        </m:num>
                        <m:den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CH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≈2.67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3557A45-481F-1742-93D8-B33D8FE6CA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838" y="3964158"/>
                <a:ext cx="2388373" cy="786177"/>
              </a:xfrm>
              <a:prstGeom prst="rect">
                <a:avLst/>
              </a:prstGeom>
              <a:blipFill>
                <a:blip r:embed="rId7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 13">
            <a:extLst>
              <a:ext uri="{FF2B5EF4-FFF2-40B4-BE49-F238E27FC236}">
                <a16:creationId xmlns:a16="http://schemas.microsoft.com/office/drawing/2014/main" id="{C3A75680-EABD-D643-8FA5-7720668D8A84}"/>
              </a:ext>
            </a:extLst>
          </p:cNvPr>
          <p:cNvSpPr/>
          <p:nvPr/>
        </p:nvSpPr>
        <p:spPr>
          <a:xfrm>
            <a:off x="6349563" y="2896642"/>
            <a:ext cx="1664277" cy="5372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7403741-C245-4549-B7D5-B3830091AF1D}"/>
              </a:ext>
            </a:extLst>
          </p:cNvPr>
          <p:cNvCxnSpPr>
            <a:cxnSpLocks/>
          </p:cNvCxnSpPr>
          <p:nvPr/>
        </p:nvCxnSpPr>
        <p:spPr>
          <a:xfrm flipV="1">
            <a:off x="3830262" y="3256908"/>
            <a:ext cx="2519301" cy="25740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320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742</TotalTime>
  <Words>181</Words>
  <Application>Microsoft Office PowerPoint</Application>
  <PresentationFormat>On-screen Show (4:3)</PresentationFormat>
  <Paragraphs>48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Statistics and probability Variance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Harriet Gatley</cp:lastModifiedBy>
  <cp:revision>55</cp:revision>
  <dcterms:created xsi:type="dcterms:W3CDTF">2018-08-21T14:08:13Z</dcterms:created>
  <dcterms:modified xsi:type="dcterms:W3CDTF">2019-07-02T16:12:58Z</dcterms:modified>
</cp:coreProperties>
</file>