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5" r:id="rId4"/>
    <p:sldId id="277" r:id="rId5"/>
    <p:sldId id="276"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BC02BD-AEF0-4433-BE89-A62CD128A8B9}" v="28" dt="2019-05-16T12:21:08.9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32" autoAdjust="0"/>
    <p:restoredTop sz="94660"/>
  </p:normalViewPr>
  <p:slideViewPr>
    <p:cSldViewPr snapToGrid="0">
      <p:cViewPr>
        <p:scale>
          <a:sx n="75" d="100"/>
          <a:sy n="75" d="100"/>
        </p:scale>
        <p:origin x="2316"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Coulson" userId="c8c65609029ae322" providerId="LiveId" clId="{A2BC02BD-AEF0-4433-BE89-A62CD128A8B9}"/>
    <pc:docChg chg="undo custSel modSld">
      <pc:chgData name="Andrew Coulson" userId="c8c65609029ae322" providerId="LiveId" clId="{A2BC02BD-AEF0-4433-BE89-A62CD128A8B9}" dt="2019-05-17T13:20:07.544" v="148" actId="6549"/>
      <pc:docMkLst>
        <pc:docMk/>
      </pc:docMkLst>
      <pc:sldChg chg="modSp">
        <pc:chgData name="Andrew Coulson" userId="c8c65609029ae322" providerId="LiveId" clId="{A2BC02BD-AEF0-4433-BE89-A62CD128A8B9}" dt="2019-05-17T13:19:29.980" v="132" actId="6549"/>
        <pc:sldMkLst>
          <pc:docMk/>
          <pc:sldMk cId="4214131450" sldId="256"/>
        </pc:sldMkLst>
        <pc:spChg chg="mod">
          <ac:chgData name="Andrew Coulson" userId="c8c65609029ae322" providerId="LiveId" clId="{A2BC02BD-AEF0-4433-BE89-A62CD128A8B9}" dt="2019-05-17T13:19:25.415" v="128" actId="20577"/>
          <ac:spMkLst>
            <pc:docMk/>
            <pc:sldMk cId="4214131450" sldId="256"/>
            <ac:spMk id="2" creationId="{3FE3D89D-DA8D-4379-B0A2-7A629D27A1E3}"/>
          </ac:spMkLst>
        </pc:spChg>
        <pc:spChg chg="mod">
          <ac:chgData name="Andrew Coulson" userId="c8c65609029ae322" providerId="LiveId" clId="{A2BC02BD-AEF0-4433-BE89-A62CD128A8B9}" dt="2019-05-17T13:19:29.980" v="132" actId="6549"/>
          <ac:spMkLst>
            <pc:docMk/>
            <pc:sldMk cId="4214131450" sldId="256"/>
            <ac:spMk id="16" creationId="{93E72B22-8C9F-1D4C-9885-53685F833837}"/>
          </ac:spMkLst>
        </pc:spChg>
      </pc:sldChg>
      <pc:sldChg chg="modSp">
        <pc:chgData name="Andrew Coulson" userId="c8c65609029ae322" providerId="LiveId" clId="{A2BC02BD-AEF0-4433-BE89-A62CD128A8B9}" dt="2019-05-17T13:19:39.717" v="136" actId="6549"/>
        <pc:sldMkLst>
          <pc:docMk/>
          <pc:sldMk cId="1041524409" sldId="259"/>
        </pc:sldMkLst>
        <pc:spChg chg="mod">
          <ac:chgData name="Andrew Coulson" userId="c8c65609029ae322" providerId="LiveId" clId="{A2BC02BD-AEF0-4433-BE89-A62CD128A8B9}" dt="2019-05-15T13:34:02.654" v="70" actId="1076"/>
          <ac:spMkLst>
            <pc:docMk/>
            <pc:sldMk cId="1041524409" sldId="259"/>
            <ac:spMk id="5" creationId="{9DA6E5A7-E325-D14A-B292-DF83A6FEE71C}"/>
          </ac:spMkLst>
        </pc:spChg>
        <pc:spChg chg="mod">
          <ac:chgData name="Andrew Coulson" userId="c8c65609029ae322" providerId="LiveId" clId="{A2BC02BD-AEF0-4433-BE89-A62CD128A8B9}" dt="2019-05-15T13:34:31.989" v="71" actId="1076"/>
          <ac:spMkLst>
            <pc:docMk/>
            <pc:sldMk cId="1041524409" sldId="259"/>
            <ac:spMk id="6" creationId="{992762E7-C30A-4E40-A171-5191EFA41EE8}"/>
          </ac:spMkLst>
        </pc:spChg>
        <pc:spChg chg="mod">
          <ac:chgData name="Andrew Coulson" userId="c8c65609029ae322" providerId="LiveId" clId="{A2BC02BD-AEF0-4433-BE89-A62CD128A8B9}" dt="2019-05-17T13:19:39.717" v="136" actId="6549"/>
          <ac:spMkLst>
            <pc:docMk/>
            <pc:sldMk cId="1041524409" sldId="259"/>
            <ac:spMk id="7" creationId="{DCFCAB32-5000-8243-AB87-EDBDE7FF3F8E}"/>
          </ac:spMkLst>
        </pc:spChg>
        <pc:spChg chg="mod">
          <ac:chgData name="Andrew Coulson" userId="c8c65609029ae322" providerId="LiveId" clId="{A2BC02BD-AEF0-4433-BE89-A62CD128A8B9}" dt="2019-05-15T13:33:36.304" v="68" actId="948"/>
          <ac:spMkLst>
            <pc:docMk/>
            <pc:sldMk cId="1041524409" sldId="259"/>
            <ac:spMk id="11" creationId="{E796788A-AAF6-0B40-BE8F-18DD9376B22C}"/>
          </ac:spMkLst>
        </pc:spChg>
      </pc:sldChg>
      <pc:sldChg chg="modSp">
        <pc:chgData name="Andrew Coulson" userId="c8c65609029ae322" providerId="LiveId" clId="{A2BC02BD-AEF0-4433-BE89-A62CD128A8B9}" dt="2019-05-17T13:19:48.675" v="140" actId="6549"/>
        <pc:sldMkLst>
          <pc:docMk/>
          <pc:sldMk cId="2704479515" sldId="275"/>
        </pc:sldMkLst>
        <pc:spChg chg="mod">
          <ac:chgData name="Andrew Coulson" userId="c8c65609029ae322" providerId="LiveId" clId="{A2BC02BD-AEF0-4433-BE89-A62CD128A8B9}" dt="2019-05-15T13:34:40.633" v="72" actId="403"/>
          <ac:spMkLst>
            <pc:docMk/>
            <pc:sldMk cId="2704479515" sldId="275"/>
            <ac:spMk id="5" creationId="{9DA6E5A7-E325-D14A-B292-DF83A6FEE71C}"/>
          </ac:spMkLst>
        </pc:spChg>
        <pc:spChg chg="mod">
          <ac:chgData name="Andrew Coulson" userId="c8c65609029ae322" providerId="LiveId" clId="{A2BC02BD-AEF0-4433-BE89-A62CD128A8B9}" dt="2019-05-17T13:19:48.675" v="140" actId="6549"/>
          <ac:spMkLst>
            <pc:docMk/>
            <pc:sldMk cId="2704479515" sldId="275"/>
            <ac:spMk id="7" creationId="{DCFCAB32-5000-8243-AB87-EDBDE7FF3F8E}"/>
          </ac:spMkLst>
        </pc:spChg>
        <pc:spChg chg="mod">
          <ac:chgData name="Andrew Coulson" userId="c8c65609029ae322" providerId="LiveId" clId="{A2BC02BD-AEF0-4433-BE89-A62CD128A8B9}" dt="2019-05-15T13:35:08.854" v="75" actId="1076"/>
          <ac:spMkLst>
            <pc:docMk/>
            <pc:sldMk cId="2704479515" sldId="275"/>
            <ac:spMk id="11" creationId="{E796788A-AAF6-0B40-BE8F-18DD9376B22C}"/>
          </ac:spMkLst>
        </pc:spChg>
        <pc:graphicFrameChg chg="mod">
          <ac:chgData name="Andrew Coulson" userId="c8c65609029ae322" providerId="LiveId" clId="{A2BC02BD-AEF0-4433-BE89-A62CD128A8B9}" dt="2019-05-15T13:35:16.871" v="76" actId="1076"/>
          <ac:graphicFrameMkLst>
            <pc:docMk/>
            <pc:sldMk cId="2704479515" sldId="275"/>
            <ac:graphicFrameMk id="4" creationId="{C1ACB7E7-1BA9-0345-A4E9-8D8E9C1E32BB}"/>
          </ac:graphicFrameMkLst>
        </pc:graphicFrameChg>
      </pc:sldChg>
      <pc:sldChg chg="addSp delSp modSp">
        <pc:chgData name="Andrew Coulson" userId="c8c65609029ae322" providerId="LiveId" clId="{A2BC02BD-AEF0-4433-BE89-A62CD128A8B9}" dt="2019-05-17T13:20:07.544" v="148" actId="6549"/>
        <pc:sldMkLst>
          <pc:docMk/>
          <pc:sldMk cId="2653320788" sldId="276"/>
        </pc:sldMkLst>
        <pc:spChg chg="add del mod">
          <ac:chgData name="Andrew Coulson" userId="c8c65609029ae322" providerId="LiveId" clId="{A2BC02BD-AEF0-4433-BE89-A62CD128A8B9}" dt="2019-05-16T12:20:46.567" v="122" actId="478"/>
          <ac:spMkLst>
            <pc:docMk/>
            <pc:sldMk cId="2653320788" sldId="276"/>
            <ac:spMk id="3" creationId="{83B0F9E3-024E-4FA4-9E74-ED53BA831750}"/>
          </ac:spMkLst>
        </pc:spChg>
        <pc:spChg chg="del">
          <ac:chgData name="Andrew Coulson" userId="c8c65609029ae322" providerId="LiveId" clId="{A2BC02BD-AEF0-4433-BE89-A62CD128A8B9}" dt="2019-05-01T14:53:14.180" v="1" actId="478"/>
          <ac:spMkLst>
            <pc:docMk/>
            <pc:sldMk cId="2653320788" sldId="276"/>
            <ac:spMk id="4" creationId="{31FA49E4-6778-0949-B32D-546013C304B5}"/>
          </ac:spMkLst>
        </pc:spChg>
        <pc:spChg chg="mod">
          <ac:chgData name="Andrew Coulson" userId="c8c65609029ae322" providerId="LiveId" clId="{A2BC02BD-AEF0-4433-BE89-A62CD128A8B9}" dt="2019-05-15T13:35:43.119" v="79" actId="403"/>
          <ac:spMkLst>
            <pc:docMk/>
            <pc:sldMk cId="2653320788" sldId="276"/>
            <ac:spMk id="5" creationId="{9DA6E5A7-E325-D14A-B292-DF83A6FEE71C}"/>
          </ac:spMkLst>
        </pc:spChg>
        <pc:spChg chg="mod">
          <ac:chgData name="Andrew Coulson" userId="c8c65609029ae322" providerId="LiveId" clId="{A2BC02BD-AEF0-4433-BE89-A62CD128A8B9}" dt="2019-05-17T13:20:07.544" v="148" actId="6549"/>
          <ac:spMkLst>
            <pc:docMk/>
            <pc:sldMk cId="2653320788" sldId="276"/>
            <ac:spMk id="7" creationId="{DCFCAB32-5000-8243-AB87-EDBDE7FF3F8E}"/>
          </ac:spMkLst>
        </pc:spChg>
        <pc:spChg chg="mod">
          <ac:chgData name="Andrew Coulson" userId="c8c65609029ae322" providerId="LiveId" clId="{A2BC02BD-AEF0-4433-BE89-A62CD128A8B9}" dt="2019-05-15T13:37:58.679" v="121" actId="6549"/>
          <ac:spMkLst>
            <pc:docMk/>
            <pc:sldMk cId="2653320788" sldId="276"/>
            <ac:spMk id="16" creationId="{116F4650-A815-124D-BFCC-F96B62A674CE}"/>
          </ac:spMkLst>
        </pc:spChg>
        <pc:picChg chg="add del mod">
          <ac:chgData name="Andrew Coulson" userId="c8c65609029ae322" providerId="LiveId" clId="{A2BC02BD-AEF0-4433-BE89-A62CD128A8B9}" dt="2019-05-16T12:20:47.617" v="123" actId="478"/>
          <ac:picMkLst>
            <pc:docMk/>
            <pc:sldMk cId="2653320788" sldId="276"/>
            <ac:picMk id="6" creationId="{59D06745-8BAE-472B-9FF9-1E46E3573D79}"/>
          </ac:picMkLst>
        </pc:picChg>
        <pc:picChg chg="add mod">
          <ac:chgData name="Andrew Coulson" userId="c8c65609029ae322" providerId="LiveId" clId="{A2BC02BD-AEF0-4433-BE89-A62CD128A8B9}" dt="2019-05-16T12:21:18.832" v="127" actId="1076"/>
          <ac:picMkLst>
            <pc:docMk/>
            <pc:sldMk cId="2653320788" sldId="276"/>
            <ac:picMk id="11" creationId="{1E7D9591-098C-4ECA-92CF-9D6083510D56}"/>
          </ac:picMkLst>
        </pc:picChg>
        <pc:picChg chg="del">
          <ac:chgData name="Andrew Coulson" userId="c8c65609029ae322" providerId="LiveId" clId="{A2BC02BD-AEF0-4433-BE89-A62CD128A8B9}" dt="2019-05-01T14:53:11.656" v="0" actId="478"/>
          <ac:picMkLst>
            <pc:docMk/>
            <pc:sldMk cId="2653320788" sldId="276"/>
            <ac:picMk id="17" creationId="{C3A2520B-42AD-1D44-9903-E6D19B103D43}"/>
          </ac:picMkLst>
        </pc:picChg>
      </pc:sldChg>
      <pc:sldChg chg="modSp">
        <pc:chgData name="Andrew Coulson" userId="c8c65609029ae322" providerId="LiveId" clId="{A2BC02BD-AEF0-4433-BE89-A62CD128A8B9}" dt="2019-05-17T13:19:56.793" v="144" actId="6549"/>
        <pc:sldMkLst>
          <pc:docMk/>
          <pc:sldMk cId="2045889050" sldId="277"/>
        </pc:sldMkLst>
        <pc:spChg chg="mod">
          <ac:chgData name="Andrew Coulson" userId="c8c65609029ae322" providerId="LiveId" clId="{A2BC02BD-AEF0-4433-BE89-A62CD128A8B9}" dt="2019-05-15T13:35:29.921" v="78" actId="1076"/>
          <ac:spMkLst>
            <pc:docMk/>
            <pc:sldMk cId="2045889050" sldId="277"/>
            <ac:spMk id="5" creationId="{9DA6E5A7-E325-D14A-B292-DF83A6FEE71C}"/>
          </ac:spMkLst>
        </pc:spChg>
        <pc:spChg chg="mod">
          <ac:chgData name="Andrew Coulson" userId="c8c65609029ae322" providerId="LiveId" clId="{A2BC02BD-AEF0-4433-BE89-A62CD128A8B9}" dt="2019-05-17T13:19:56.793" v="144" actId="6549"/>
          <ac:spMkLst>
            <pc:docMk/>
            <pc:sldMk cId="2045889050" sldId="277"/>
            <ac:spMk id="7" creationId="{DCFCAB32-5000-8243-AB87-EDBDE7FF3F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02/07/2019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02/07/2019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02/07/2019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02/07/2019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17F02A-1D11-1140-99AC-CB2B6F296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243512"/>
            <a:ext cx="9144000" cy="5498352"/>
          </a:xfrm>
          <a:prstGeom prst="rect">
            <a:avLst/>
          </a:prstGeom>
        </p:spPr>
      </p:pic>
      <p:pic>
        <p:nvPicPr>
          <p:cNvPr id="15" name="Picture 14">
            <a:extLst>
              <a:ext uri="{FF2B5EF4-FFF2-40B4-BE49-F238E27FC236}">
                <a16:creationId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a16="http://schemas.microsoft.com/office/drawing/2014/main" id="{3FE3D89D-DA8D-4379-B0A2-7A629D27A1E3}"/>
              </a:ext>
            </a:extLst>
          </p:cNvPr>
          <p:cNvSpPr>
            <a:spLocks noGrp="1"/>
          </p:cNvSpPr>
          <p:nvPr>
            <p:ph type="ctrTitle"/>
          </p:nvPr>
        </p:nvSpPr>
        <p:spPr>
          <a:xfrm>
            <a:off x="1355084" y="3587232"/>
            <a:ext cx="6858000" cy="1576552"/>
          </a:xfrm>
        </p:spPr>
        <p:txBody>
          <a:bodyPr lIns="0" tIns="0" rIns="0" bIns="0" anchor="t" anchorCtr="0">
            <a:noAutofit/>
          </a:bodyPr>
          <a:lstStyle/>
          <a:p>
            <a:pPr algn="l"/>
            <a:r>
              <a:rPr lang="en-GB" sz="4400" b="1" dirty="0">
                <a:solidFill>
                  <a:srgbClr val="006231"/>
                </a:solidFill>
                <a:latin typeface="+mn-lt"/>
              </a:rPr>
              <a:t>Statistics and probability</a:t>
            </a:r>
            <a:br>
              <a:rPr lang="en-GB" sz="4050" b="1" dirty="0">
                <a:solidFill>
                  <a:schemeClr val="accent6">
                    <a:lumMod val="50000"/>
                  </a:schemeClr>
                </a:solidFill>
                <a:latin typeface="+mn-lt"/>
              </a:rPr>
            </a:br>
            <a:r>
              <a:rPr lang="en-US" sz="3200" dirty="0">
                <a:latin typeface="+mn-lt"/>
              </a:rPr>
              <a:t>Calculation of the </a:t>
            </a:r>
            <a:r>
              <a:rPr lang="en-US" sz="3200" i="1" dirty="0" err="1">
                <a:latin typeface="+mn-lt"/>
              </a:rPr>
              <a:t>r</a:t>
            </a:r>
            <a:r>
              <a:rPr lang="en-US" sz="3200" dirty="0" err="1">
                <a:latin typeface="+mn-lt"/>
              </a:rPr>
              <a:t>-value</a:t>
            </a:r>
            <a:r>
              <a:rPr lang="en-US" sz="3200" dirty="0">
                <a:latin typeface="+mn-lt"/>
              </a:rPr>
              <a:t> </a:t>
            </a:r>
            <a:endParaRPr lang="en-GB" sz="3200" dirty="0">
              <a:latin typeface="+mn-lt"/>
            </a:endParaRPr>
          </a:p>
        </p:txBody>
      </p:sp>
      <p:sp>
        <p:nvSpPr>
          <p:cNvPr id="16" name="TextBox 15">
            <a:extLst>
              <a:ext uri="{FF2B5EF4-FFF2-40B4-BE49-F238E27FC236}">
                <a16:creationId xmlns:a16="http://schemas.microsoft.com/office/drawing/2014/main" id="{93E72B22-8C9F-1D4C-9885-53685F833837}"/>
              </a:ext>
            </a:extLst>
          </p:cNvPr>
          <p:cNvSpPr txBox="1"/>
          <p:nvPr/>
        </p:nvSpPr>
        <p:spPr>
          <a:xfrm>
            <a:off x="274963" y="6183621"/>
            <a:ext cx="3282883" cy="300082"/>
          </a:xfrm>
          <a:prstGeom prst="rect">
            <a:avLst/>
          </a:prstGeom>
          <a:noFill/>
        </p:spPr>
        <p:txBody>
          <a:bodyPr wrap="square" rtlCol="0">
            <a:spAutoFit/>
          </a:bodyPr>
          <a:lstStyle/>
          <a:p>
            <a:r>
              <a:rPr lang="en-GB" sz="1350" dirty="0"/>
              <a:t>© Huw Jones 2019</a:t>
            </a:r>
          </a:p>
        </p:txBody>
      </p:sp>
      <p:sp>
        <p:nvSpPr>
          <p:cNvPr id="5" name="TextBox 4">
            <a:extLst>
              <a:ext uri="{FF2B5EF4-FFF2-40B4-BE49-F238E27FC236}">
                <a16:creationId xmlns:a16="http://schemas.microsoft.com/office/drawing/2014/main" id="{041CED25-D2DE-3041-92ED-F11C47798774}"/>
              </a:ext>
            </a:extLst>
          </p:cNvPr>
          <p:cNvSpPr txBox="1"/>
          <p:nvPr/>
        </p:nvSpPr>
        <p:spPr>
          <a:xfrm>
            <a:off x="1355084" y="2381461"/>
            <a:ext cx="6472180" cy="492443"/>
          </a:xfrm>
          <a:prstGeom prst="rect">
            <a:avLst/>
          </a:prstGeom>
          <a:noFill/>
        </p:spPr>
        <p:txBody>
          <a:bodyPr wrap="square" lIns="0" tIns="0" rIns="0" bIns="0" rtlCol="0">
            <a:spAutoFit/>
          </a:bodyPr>
          <a:lstStyle/>
          <a:p>
            <a:pPr algn="ctr"/>
            <a:r>
              <a:rPr lang="en-US" sz="3200" dirty="0">
                <a:solidFill>
                  <a:schemeClr val="bg1"/>
                </a:solidFill>
              </a:rPr>
              <a:t>ANALYSIS AND APPROACHES </a:t>
            </a:r>
            <a:r>
              <a:rPr lang="en-US" sz="3200" b="1" dirty="0">
                <a:solidFill>
                  <a:schemeClr val="bg1"/>
                </a:solidFill>
              </a:rPr>
              <a:t>SL</a:t>
            </a:r>
          </a:p>
        </p:txBody>
      </p:sp>
    </p:spTree>
    <p:extLst>
      <p:ext uri="{BB962C8B-B14F-4D97-AF65-F5344CB8AC3E}">
        <p14:creationId xmlns:p14="http://schemas.microsoft.com/office/powerpoint/2010/main" val="421413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897210"/>
            <a:ext cx="6850380" cy="492443"/>
          </a:xfrm>
          <a:prstGeom prst="rect">
            <a:avLst/>
          </a:prstGeom>
          <a:noFill/>
        </p:spPr>
        <p:txBody>
          <a:bodyPr wrap="square" lIns="0" tIns="0" rIns="0" bIns="0" rtlCol="0">
            <a:spAutoFit/>
          </a:bodyPr>
          <a:lstStyle/>
          <a:p>
            <a:r>
              <a:rPr lang="en-US" sz="3200" b="1" dirty="0"/>
              <a:t>Correlation coefficient (</a:t>
            </a:r>
            <a:r>
              <a:rPr lang="en-US" sz="3200" b="1" i="1" dirty="0" err="1"/>
              <a:t>r</a:t>
            </a:r>
            <a:r>
              <a:rPr lang="en-US" sz="3200" b="1" dirty="0" err="1"/>
              <a:t>-value</a:t>
            </a:r>
            <a:r>
              <a:rPr lang="en-US" sz="3200" b="1" dirty="0"/>
              <a:t>)</a:t>
            </a:r>
            <a:endParaRPr lang="en-US" sz="2000" b="1"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415887"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574937"/>
            <a:ext cx="7062314" cy="2648097"/>
          </a:xfrm>
          <a:prstGeom prst="rect">
            <a:avLst/>
          </a:prstGeom>
          <a:noFill/>
        </p:spPr>
        <p:txBody>
          <a:bodyPr wrap="square" lIns="0" tIns="0" rIns="0" bIns="0" rtlCol="0">
            <a:spAutoFit/>
          </a:bodyPr>
          <a:lstStyle/>
          <a:p>
            <a:pPr>
              <a:lnSpc>
                <a:spcPct val="110000"/>
              </a:lnSpc>
              <a:spcAft>
                <a:spcPts val="1800"/>
              </a:spcAft>
            </a:pPr>
            <a:r>
              <a:rPr lang="en-US" sz="2400" dirty="0"/>
              <a:t>Used for measuring the strength of a relationship between two sets of data. </a:t>
            </a:r>
          </a:p>
          <a:p>
            <a:pPr>
              <a:lnSpc>
                <a:spcPct val="110000"/>
              </a:lnSpc>
              <a:spcAft>
                <a:spcPts val="1800"/>
              </a:spcAft>
            </a:pPr>
            <a:r>
              <a:rPr lang="en-US" sz="2400" dirty="0"/>
              <a:t>The data has to be bivariate (two sets of values that are paired). For example, if you were collecting exam results in physics and mathematics then the respective grades for each student must be paired up.</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992762E7-C30A-4E40-A171-5191EFA41EE8}"/>
                  </a:ext>
                </a:extLst>
              </p:cNvPr>
              <p:cNvSpPr/>
              <p:nvPr/>
            </p:nvSpPr>
            <p:spPr>
              <a:xfrm>
                <a:off x="1478022" y="4394437"/>
                <a:ext cx="5550815" cy="12657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CH" sz="2400" i="1">
                          <a:latin typeface="Cambria Math" panose="02040503050406030204" pitchFamily="18" charset="0"/>
                        </a:rPr>
                        <m:t>𝑟</m:t>
                      </m:r>
                      <m:r>
                        <a:rPr lang="fr-CH" sz="2400" i="1">
                          <a:latin typeface="Cambria Math" panose="02040503050406030204" pitchFamily="18" charset="0"/>
                        </a:rPr>
                        <m:t>=</m:t>
                      </m:r>
                      <m:f>
                        <m:fPr>
                          <m:ctrlPr>
                            <a:rPr lang="fr-CH" sz="2400" i="1">
                              <a:latin typeface="Cambria Math" panose="02040503050406030204" pitchFamily="18" charset="0"/>
                            </a:rPr>
                          </m:ctrlPr>
                        </m:fPr>
                        <m:num>
                          <m:r>
                            <a:rPr lang="fr-CH" sz="2400" i="1">
                              <a:latin typeface="Cambria Math" panose="02040503050406030204" pitchFamily="18" charset="0"/>
                            </a:rPr>
                            <m:t>𝑛</m:t>
                          </m:r>
                          <m:r>
                            <a:rPr lang="fr-CH" sz="2400" i="1">
                              <a:latin typeface="Cambria Math" panose="02040503050406030204" pitchFamily="18" charset="0"/>
                            </a:rPr>
                            <m:t>(</m:t>
                          </m:r>
                          <m:nary>
                            <m:naryPr>
                              <m:chr m:val="∑"/>
                              <m:subHide m:val="on"/>
                              <m:supHide m:val="on"/>
                              <m:ctrlPr>
                                <a:rPr lang="fr-CH" sz="2400" i="1">
                                  <a:latin typeface="Cambria Math" panose="02040503050406030204" pitchFamily="18" charset="0"/>
                                </a:rPr>
                              </m:ctrlPr>
                            </m:naryPr>
                            <m:sub/>
                            <m:sup/>
                            <m:e>
                              <m:r>
                                <a:rPr lang="fr-CH" sz="2400" i="1">
                                  <a:latin typeface="Cambria Math" panose="02040503050406030204" pitchFamily="18" charset="0"/>
                                </a:rPr>
                                <m:t>𝑥𝑦</m:t>
                              </m:r>
                              <m:r>
                                <a:rPr lang="fr-CH" sz="2400" i="1">
                                  <a:latin typeface="Cambria Math" panose="02040503050406030204" pitchFamily="18" charset="0"/>
                                </a:rPr>
                                <m:t>)−(</m:t>
                              </m:r>
                              <m:nary>
                                <m:naryPr>
                                  <m:chr m:val="∑"/>
                                  <m:subHide m:val="on"/>
                                  <m:supHide m:val="on"/>
                                  <m:ctrlPr>
                                    <a:rPr lang="fr-CH" sz="2400" i="1">
                                      <a:latin typeface="Cambria Math" panose="02040503050406030204" pitchFamily="18" charset="0"/>
                                    </a:rPr>
                                  </m:ctrlPr>
                                </m:naryPr>
                                <m:sub/>
                                <m:sup/>
                                <m:e>
                                  <m:r>
                                    <a:rPr lang="fr-CH" sz="2400" i="1">
                                      <a:latin typeface="Cambria Math" panose="02040503050406030204" pitchFamily="18" charset="0"/>
                                    </a:rPr>
                                    <m:t>𝑥</m:t>
                                  </m:r>
                                  <m:r>
                                    <a:rPr lang="fr-CH" sz="2400" i="1">
                                      <a:latin typeface="Cambria Math" panose="02040503050406030204" pitchFamily="18" charset="0"/>
                                    </a:rPr>
                                    <m:t> )(</m:t>
                                  </m:r>
                                  <m:nary>
                                    <m:naryPr>
                                      <m:chr m:val="∑"/>
                                      <m:subHide m:val="on"/>
                                      <m:supHide m:val="on"/>
                                      <m:ctrlPr>
                                        <a:rPr lang="fr-CH" sz="2400" i="1">
                                          <a:latin typeface="Cambria Math" panose="02040503050406030204" pitchFamily="18" charset="0"/>
                                        </a:rPr>
                                      </m:ctrlPr>
                                    </m:naryPr>
                                    <m:sub/>
                                    <m:sup/>
                                    <m:e>
                                      <m:r>
                                        <a:rPr lang="fr-CH" sz="2400" i="1">
                                          <a:latin typeface="Cambria Math" panose="02040503050406030204" pitchFamily="18" charset="0"/>
                                        </a:rPr>
                                        <m:t>𝑦</m:t>
                                      </m:r>
                                      <m:r>
                                        <a:rPr lang="fr-CH" sz="2400" i="1">
                                          <a:latin typeface="Cambria Math" panose="02040503050406030204" pitchFamily="18" charset="0"/>
                                        </a:rPr>
                                        <m:t>)</m:t>
                                      </m:r>
                                    </m:e>
                                  </m:nary>
                                </m:e>
                              </m:nary>
                            </m:e>
                          </m:nary>
                        </m:num>
                        <m:den>
                          <m:rad>
                            <m:radPr>
                              <m:degHide m:val="on"/>
                              <m:ctrlPr>
                                <a:rPr lang="fr-CH" sz="2400" i="1">
                                  <a:latin typeface="Cambria Math" panose="02040503050406030204" pitchFamily="18" charset="0"/>
                                </a:rPr>
                              </m:ctrlPr>
                            </m:radPr>
                            <m:deg/>
                            <m:e>
                              <m:d>
                                <m:dPr>
                                  <m:begChr m:val="["/>
                                  <m:endChr m:val="]"/>
                                  <m:ctrlPr>
                                    <a:rPr lang="fr-CH" sz="2400" i="1">
                                      <a:latin typeface="Cambria Math" panose="02040503050406030204" pitchFamily="18" charset="0"/>
                                    </a:rPr>
                                  </m:ctrlPr>
                                </m:dPr>
                                <m:e>
                                  <m:r>
                                    <a:rPr lang="fr-CH" sz="2400" i="1">
                                      <a:latin typeface="Cambria Math" panose="02040503050406030204" pitchFamily="18" charset="0"/>
                                    </a:rPr>
                                    <m:t>𝑛</m:t>
                                  </m:r>
                                  <m:nary>
                                    <m:naryPr>
                                      <m:chr m:val="∑"/>
                                      <m:subHide m:val="on"/>
                                      <m:supHide m:val="on"/>
                                      <m:ctrlPr>
                                        <a:rPr lang="fr-CH" sz="2400" i="1">
                                          <a:latin typeface="Cambria Math" panose="02040503050406030204" pitchFamily="18" charset="0"/>
                                        </a:rPr>
                                      </m:ctrlPr>
                                    </m:naryPr>
                                    <m:sub/>
                                    <m:sup/>
                                    <m:e>
                                      <m:sSup>
                                        <m:sSupPr>
                                          <m:ctrlPr>
                                            <a:rPr lang="fr-CH" sz="2400" i="1">
                                              <a:latin typeface="Cambria Math" panose="02040503050406030204" pitchFamily="18" charset="0"/>
                                            </a:rPr>
                                          </m:ctrlPr>
                                        </m:sSupPr>
                                        <m:e>
                                          <m:r>
                                            <a:rPr lang="fr-CH" sz="2400" i="1">
                                              <a:latin typeface="Cambria Math" panose="02040503050406030204" pitchFamily="18" charset="0"/>
                                            </a:rPr>
                                            <m:t>𝑥</m:t>
                                          </m:r>
                                        </m:e>
                                        <m:sup>
                                          <m:r>
                                            <a:rPr lang="fr-CH" sz="2400" i="1">
                                              <a:latin typeface="Cambria Math" panose="02040503050406030204" pitchFamily="18" charset="0"/>
                                            </a:rPr>
                                            <m:t>2</m:t>
                                          </m:r>
                                        </m:sup>
                                      </m:sSup>
                                      <m:r>
                                        <a:rPr lang="fr-CH" sz="2400" i="1">
                                          <a:latin typeface="Cambria Math" panose="02040503050406030204" pitchFamily="18" charset="0"/>
                                        </a:rPr>
                                        <m:t>−(</m:t>
                                      </m:r>
                                      <m:sSup>
                                        <m:sSupPr>
                                          <m:ctrlPr>
                                            <a:rPr lang="fr-CH" sz="2400" i="1">
                                              <a:latin typeface="Cambria Math" panose="02040503050406030204" pitchFamily="18" charset="0"/>
                                            </a:rPr>
                                          </m:ctrlPr>
                                        </m:sSupPr>
                                        <m:e>
                                          <m:nary>
                                            <m:naryPr>
                                              <m:chr m:val="∑"/>
                                              <m:subHide m:val="on"/>
                                              <m:supHide m:val="on"/>
                                              <m:ctrlPr>
                                                <a:rPr lang="fr-CH" sz="2400" i="1">
                                                  <a:latin typeface="Cambria Math" panose="02040503050406030204" pitchFamily="18" charset="0"/>
                                                </a:rPr>
                                              </m:ctrlPr>
                                            </m:naryPr>
                                            <m:sub/>
                                            <m:sup/>
                                            <m:e>
                                              <m:r>
                                                <a:rPr lang="fr-CH" sz="2400" i="1">
                                                  <a:latin typeface="Cambria Math" panose="02040503050406030204" pitchFamily="18" charset="0"/>
                                                </a:rPr>
                                                <m:t>𝑥</m:t>
                                              </m:r>
                                              <m:r>
                                                <a:rPr lang="fr-CH" sz="2400" i="1">
                                                  <a:latin typeface="Cambria Math" panose="02040503050406030204" pitchFamily="18" charset="0"/>
                                                </a:rPr>
                                                <m:t>)</m:t>
                                              </m:r>
                                            </m:e>
                                          </m:nary>
                                        </m:e>
                                        <m:sup>
                                          <m:r>
                                            <a:rPr lang="fr-CH" sz="2400" i="1">
                                              <a:latin typeface="Cambria Math" panose="02040503050406030204" pitchFamily="18" charset="0"/>
                                            </a:rPr>
                                            <m:t>2</m:t>
                                          </m:r>
                                        </m:sup>
                                      </m:sSup>
                                    </m:e>
                                  </m:nary>
                                </m:e>
                              </m:d>
                              <m:d>
                                <m:dPr>
                                  <m:begChr m:val="["/>
                                  <m:endChr m:val="]"/>
                                  <m:ctrlPr>
                                    <a:rPr lang="fr-CH" sz="2400" i="1">
                                      <a:latin typeface="Cambria Math" panose="02040503050406030204" pitchFamily="18" charset="0"/>
                                    </a:rPr>
                                  </m:ctrlPr>
                                </m:dPr>
                                <m:e>
                                  <m:r>
                                    <a:rPr lang="fr-CH" sz="2400" i="1">
                                      <a:latin typeface="Cambria Math" panose="02040503050406030204" pitchFamily="18" charset="0"/>
                                    </a:rPr>
                                    <m:t>𝑛</m:t>
                                  </m:r>
                                  <m:nary>
                                    <m:naryPr>
                                      <m:chr m:val="∑"/>
                                      <m:subHide m:val="on"/>
                                      <m:supHide m:val="on"/>
                                      <m:ctrlPr>
                                        <a:rPr lang="fr-CH" sz="2400" i="1">
                                          <a:latin typeface="Cambria Math" panose="02040503050406030204" pitchFamily="18" charset="0"/>
                                        </a:rPr>
                                      </m:ctrlPr>
                                    </m:naryPr>
                                    <m:sub/>
                                    <m:sup/>
                                    <m:e>
                                      <m:sSup>
                                        <m:sSupPr>
                                          <m:ctrlPr>
                                            <a:rPr lang="fr-CH" sz="2400" i="1">
                                              <a:latin typeface="Cambria Math" panose="02040503050406030204" pitchFamily="18" charset="0"/>
                                            </a:rPr>
                                          </m:ctrlPr>
                                        </m:sSupPr>
                                        <m:e>
                                          <m:r>
                                            <a:rPr lang="fr-CH" sz="2400" i="1">
                                              <a:latin typeface="Cambria Math" panose="02040503050406030204" pitchFamily="18" charset="0"/>
                                            </a:rPr>
                                            <m:t>𝑦</m:t>
                                          </m:r>
                                        </m:e>
                                        <m:sup>
                                          <m:r>
                                            <a:rPr lang="fr-CH" sz="2400" i="1">
                                              <a:latin typeface="Cambria Math" panose="02040503050406030204" pitchFamily="18" charset="0"/>
                                            </a:rPr>
                                            <m:t>2</m:t>
                                          </m:r>
                                        </m:sup>
                                      </m:sSup>
                                      <m:r>
                                        <a:rPr lang="fr-CH" sz="2400" i="1">
                                          <a:latin typeface="Cambria Math" panose="02040503050406030204" pitchFamily="18" charset="0"/>
                                        </a:rPr>
                                        <m:t>−(</m:t>
                                      </m:r>
                                      <m:sSup>
                                        <m:sSupPr>
                                          <m:ctrlPr>
                                            <a:rPr lang="fr-CH" sz="2400" i="1">
                                              <a:latin typeface="Cambria Math" panose="02040503050406030204" pitchFamily="18" charset="0"/>
                                            </a:rPr>
                                          </m:ctrlPr>
                                        </m:sSupPr>
                                        <m:e>
                                          <m:nary>
                                            <m:naryPr>
                                              <m:chr m:val="∑"/>
                                              <m:subHide m:val="on"/>
                                              <m:supHide m:val="on"/>
                                              <m:ctrlPr>
                                                <a:rPr lang="fr-CH" sz="2400" i="1">
                                                  <a:latin typeface="Cambria Math" panose="02040503050406030204" pitchFamily="18" charset="0"/>
                                                </a:rPr>
                                              </m:ctrlPr>
                                            </m:naryPr>
                                            <m:sub/>
                                            <m:sup/>
                                            <m:e>
                                              <m:r>
                                                <a:rPr lang="fr-CH" sz="2400" i="1">
                                                  <a:latin typeface="Cambria Math" panose="02040503050406030204" pitchFamily="18" charset="0"/>
                                                </a:rPr>
                                                <m:t>𝑦</m:t>
                                              </m:r>
                                              <m:r>
                                                <a:rPr lang="fr-CH" sz="2400" i="1">
                                                  <a:latin typeface="Cambria Math" panose="02040503050406030204" pitchFamily="18" charset="0"/>
                                                </a:rPr>
                                                <m:t>)</m:t>
                                              </m:r>
                                            </m:e>
                                          </m:nary>
                                        </m:e>
                                        <m:sup>
                                          <m:r>
                                            <a:rPr lang="fr-CH" sz="2400" i="1">
                                              <a:latin typeface="Cambria Math" panose="02040503050406030204" pitchFamily="18" charset="0"/>
                                            </a:rPr>
                                            <m:t>2</m:t>
                                          </m:r>
                                        </m:sup>
                                      </m:sSup>
                                    </m:e>
                                  </m:nary>
                                </m:e>
                              </m:d>
                            </m:e>
                          </m:rad>
                        </m:den>
                      </m:f>
                    </m:oMath>
                  </m:oMathPara>
                </a14:m>
                <a:endParaRPr lang="en-US" sz="2400" dirty="0"/>
              </a:p>
            </p:txBody>
          </p:sp>
        </mc:Choice>
        <mc:Fallback xmlns="">
          <p:sp>
            <p:nvSpPr>
              <p:cNvPr id="6" name="Rectangle 5">
                <a:extLst>
                  <a:ext uri="{FF2B5EF4-FFF2-40B4-BE49-F238E27FC236}">
                    <a16:creationId xmlns:a16="http://schemas.microsoft.com/office/drawing/2014/main" id="{992762E7-C30A-4E40-A171-5191EFA41EE8}"/>
                  </a:ext>
                </a:extLst>
              </p:cNvPr>
              <p:cNvSpPr>
                <a:spLocks noRot="1" noChangeAspect="1" noMove="1" noResize="1" noEditPoints="1" noAdjustHandles="1" noChangeArrowheads="1" noChangeShapeType="1" noTextEdit="1"/>
              </p:cNvSpPr>
              <p:nvPr/>
            </p:nvSpPr>
            <p:spPr>
              <a:xfrm>
                <a:off x="1478022" y="4394437"/>
                <a:ext cx="5550815" cy="1265731"/>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41524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Correlation coefficient (</a:t>
            </a:r>
            <a:r>
              <a:rPr lang="en-US" sz="3200" b="1" i="1" dirty="0" err="1"/>
              <a:t>r</a:t>
            </a:r>
            <a:r>
              <a:rPr lang="en-US" sz="3200" b="1" dirty="0" err="1"/>
              <a:t>-value</a:t>
            </a:r>
            <a:r>
              <a:rPr lang="en-US" sz="3200" b="1" dirty="0"/>
              <a:t>)</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4" y="6183621"/>
            <a:ext cx="3158192"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834631"/>
            <a:ext cx="5685577" cy="369332"/>
          </a:xfrm>
          <a:prstGeom prst="rect">
            <a:avLst/>
          </a:prstGeom>
          <a:noFill/>
        </p:spPr>
        <p:txBody>
          <a:bodyPr wrap="square" lIns="0" tIns="0" rIns="0" bIns="0" rtlCol="0">
            <a:spAutoFit/>
          </a:bodyPr>
          <a:lstStyle/>
          <a:p>
            <a:r>
              <a:rPr lang="en-US" sz="2400" dirty="0"/>
              <a:t>Consider two sets of bivariate data (A and B):</a:t>
            </a:r>
          </a:p>
        </p:txBody>
      </p:sp>
      <p:graphicFrame>
        <p:nvGraphicFramePr>
          <p:cNvPr id="4" name="Table 3">
            <a:extLst>
              <a:ext uri="{FF2B5EF4-FFF2-40B4-BE49-F238E27FC236}">
                <a16:creationId xmlns:a16="http://schemas.microsoft.com/office/drawing/2014/main" id="{C1ACB7E7-1BA9-0345-A4E9-8D8E9C1E32BB}"/>
              </a:ext>
            </a:extLst>
          </p:cNvPr>
          <p:cNvGraphicFramePr>
            <a:graphicFrameLocks noGrp="1"/>
          </p:cNvGraphicFramePr>
          <p:nvPr>
            <p:extLst>
              <p:ext uri="{D42A27DB-BD31-4B8C-83A1-F6EECF244321}">
                <p14:modId xmlns:p14="http://schemas.microsoft.com/office/powerpoint/2010/main" val="4078352821"/>
              </p:ext>
            </p:extLst>
          </p:nvPr>
        </p:nvGraphicFramePr>
        <p:xfrm>
          <a:off x="1205430" y="3058160"/>
          <a:ext cx="6095999" cy="741680"/>
        </p:xfrm>
        <a:graphic>
          <a:graphicData uri="http://schemas.openxmlformats.org/drawingml/2006/table">
            <a:tbl>
              <a:tblPr firstRow="1" bandRow="1">
                <a:tableStyleId>{5C22544A-7EE6-4342-B048-85BDC9FD1C3A}</a:tableStyleId>
              </a:tblPr>
              <a:tblGrid>
                <a:gridCol w="870857">
                  <a:extLst>
                    <a:ext uri="{9D8B030D-6E8A-4147-A177-3AD203B41FA5}">
                      <a16:colId xmlns:a16="http://schemas.microsoft.com/office/drawing/2014/main" val="2639148532"/>
                    </a:ext>
                  </a:extLst>
                </a:gridCol>
                <a:gridCol w="870857">
                  <a:extLst>
                    <a:ext uri="{9D8B030D-6E8A-4147-A177-3AD203B41FA5}">
                      <a16:colId xmlns:a16="http://schemas.microsoft.com/office/drawing/2014/main" val="904343044"/>
                    </a:ext>
                  </a:extLst>
                </a:gridCol>
                <a:gridCol w="870857">
                  <a:extLst>
                    <a:ext uri="{9D8B030D-6E8A-4147-A177-3AD203B41FA5}">
                      <a16:colId xmlns:a16="http://schemas.microsoft.com/office/drawing/2014/main" val="3185884676"/>
                    </a:ext>
                  </a:extLst>
                </a:gridCol>
                <a:gridCol w="870857">
                  <a:extLst>
                    <a:ext uri="{9D8B030D-6E8A-4147-A177-3AD203B41FA5}">
                      <a16:colId xmlns:a16="http://schemas.microsoft.com/office/drawing/2014/main" val="2388771639"/>
                    </a:ext>
                  </a:extLst>
                </a:gridCol>
                <a:gridCol w="870857">
                  <a:extLst>
                    <a:ext uri="{9D8B030D-6E8A-4147-A177-3AD203B41FA5}">
                      <a16:colId xmlns:a16="http://schemas.microsoft.com/office/drawing/2014/main" val="1996363274"/>
                    </a:ext>
                  </a:extLst>
                </a:gridCol>
                <a:gridCol w="870857">
                  <a:extLst>
                    <a:ext uri="{9D8B030D-6E8A-4147-A177-3AD203B41FA5}">
                      <a16:colId xmlns:a16="http://schemas.microsoft.com/office/drawing/2014/main" val="4103167848"/>
                    </a:ext>
                  </a:extLst>
                </a:gridCol>
                <a:gridCol w="870857">
                  <a:extLst>
                    <a:ext uri="{9D8B030D-6E8A-4147-A177-3AD203B41FA5}">
                      <a16:colId xmlns:a16="http://schemas.microsoft.com/office/drawing/2014/main" val="32175044"/>
                    </a:ext>
                  </a:extLst>
                </a:gridCol>
              </a:tblGrid>
              <a:tr h="370840">
                <a:tc>
                  <a:txBody>
                    <a:bodyPr/>
                    <a:lstStyle/>
                    <a:p>
                      <a:r>
                        <a:rPr lang="en-US" b="1" dirty="0">
                          <a:solidFill>
                            <a:schemeClr val="tx1"/>
                          </a:solidFill>
                        </a:rPr>
                        <a:t>Set A</a:t>
                      </a:r>
                    </a:p>
                  </a:txBody>
                  <a:tcPr>
                    <a:solidFill>
                      <a:schemeClr val="accent1">
                        <a:lumMod val="60000"/>
                        <a:lumOff val="40000"/>
                      </a:schemeClr>
                    </a:solidFill>
                  </a:tcPr>
                </a:tc>
                <a:tc>
                  <a:txBody>
                    <a:bodyPr/>
                    <a:lstStyle/>
                    <a:p>
                      <a:pPr algn="ctr"/>
                      <a:r>
                        <a:rPr lang="en-US" b="0" dirty="0">
                          <a:solidFill>
                            <a:schemeClr val="tx1"/>
                          </a:solidFill>
                        </a:rPr>
                        <a:t>3</a:t>
                      </a:r>
                    </a:p>
                  </a:txBody>
                  <a:tcPr>
                    <a:solidFill>
                      <a:schemeClr val="accent1">
                        <a:lumMod val="40000"/>
                        <a:lumOff val="60000"/>
                      </a:schemeClr>
                    </a:solidFill>
                  </a:tcPr>
                </a:tc>
                <a:tc>
                  <a:txBody>
                    <a:bodyPr/>
                    <a:lstStyle/>
                    <a:p>
                      <a:pPr algn="ctr"/>
                      <a:r>
                        <a:rPr lang="en-US" b="0" dirty="0">
                          <a:solidFill>
                            <a:schemeClr val="tx1"/>
                          </a:solidFill>
                        </a:rPr>
                        <a:t>4</a:t>
                      </a:r>
                    </a:p>
                  </a:txBody>
                  <a:tcPr>
                    <a:solidFill>
                      <a:schemeClr val="accent1">
                        <a:lumMod val="40000"/>
                        <a:lumOff val="60000"/>
                      </a:schemeClr>
                    </a:solidFill>
                  </a:tcPr>
                </a:tc>
                <a:tc>
                  <a:txBody>
                    <a:bodyPr/>
                    <a:lstStyle/>
                    <a:p>
                      <a:pPr algn="ctr"/>
                      <a:r>
                        <a:rPr lang="en-US" b="0" dirty="0">
                          <a:solidFill>
                            <a:schemeClr val="tx1"/>
                          </a:solidFill>
                        </a:rPr>
                        <a:t>4</a:t>
                      </a:r>
                    </a:p>
                  </a:txBody>
                  <a:tcPr>
                    <a:solidFill>
                      <a:schemeClr val="accent1">
                        <a:lumMod val="40000"/>
                        <a:lumOff val="60000"/>
                      </a:schemeClr>
                    </a:solidFill>
                  </a:tcPr>
                </a:tc>
                <a:tc>
                  <a:txBody>
                    <a:bodyPr/>
                    <a:lstStyle/>
                    <a:p>
                      <a:pPr algn="ctr"/>
                      <a:r>
                        <a:rPr lang="en-US" b="0" dirty="0">
                          <a:solidFill>
                            <a:schemeClr val="tx1"/>
                          </a:solidFill>
                        </a:rPr>
                        <a:t>5</a:t>
                      </a:r>
                    </a:p>
                  </a:txBody>
                  <a:tcPr>
                    <a:solidFill>
                      <a:schemeClr val="accent1">
                        <a:lumMod val="40000"/>
                        <a:lumOff val="60000"/>
                      </a:schemeClr>
                    </a:solidFill>
                  </a:tcPr>
                </a:tc>
                <a:tc>
                  <a:txBody>
                    <a:bodyPr/>
                    <a:lstStyle/>
                    <a:p>
                      <a:pPr algn="ctr"/>
                      <a:r>
                        <a:rPr lang="en-US" b="0" dirty="0">
                          <a:solidFill>
                            <a:schemeClr val="tx1"/>
                          </a:solidFill>
                        </a:rPr>
                        <a:t>6</a:t>
                      </a:r>
                    </a:p>
                  </a:txBody>
                  <a:tcPr>
                    <a:solidFill>
                      <a:schemeClr val="accent1">
                        <a:lumMod val="40000"/>
                        <a:lumOff val="60000"/>
                      </a:schemeClr>
                    </a:solidFill>
                  </a:tcPr>
                </a:tc>
                <a:tc>
                  <a:txBody>
                    <a:bodyPr/>
                    <a:lstStyle/>
                    <a:p>
                      <a:pPr algn="ctr"/>
                      <a:r>
                        <a:rPr lang="en-US" b="0" dirty="0">
                          <a:solidFill>
                            <a:schemeClr val="tx1"/>
                          </a:solidFill>
                        </a:rPr>
                        <a:t>8</a:t>
                      </a:r>
                    </a:p>
                  </a:txBody>
                  <a:tcPr>
                    <a:solidFill>
                      <a:schemeClr val="accent1">
                        <a:lumMod val="40000"/>
                        <a:lumOff val="60000"/>
                      </a:schemeClr>
                    </a:solidFill>
                  </a:tcPr>
                </a:tc>
                <a:extLst>
                  <a:ext uri="{0D108BD9-81ED-4DB2-BD59-A6C34878D82A}">
                    <a16:rowId xmlns:a16="http://schemas.microsoft.com/office/drawing/2014/main" val="3212619685"/>
                  </a:ext>
                </a:extLst>
              </a:tr>
              <a:tr h="370840">
                <a:tc>
                  <a:txBody>
                    <a:bodyPr/>
                    <a:lstStyle/>
                    <a:p>
                      <a:r>
                        <a:rPr lang="en-US" b="1" dirty="0">
                          <a:solidFill>
                            <a:schemeClr val="tx1"/>
                          </a:solidFill>
                        </a:rPr>
                        <a:t>Set B</a:t>
                      </a:r>
                    </a:p>
                  </a:txBody>
                  <a:tcPr>
                    <a:solidFill>
                      <a:schemeClr val="accent2">
                        <a:lumMod val="60000"/>
                        <a:lumOff val="40000"/>
                      </a:schemeClr>
                    </a:solidFill>
                  </a:tcPr>
                </a:tc>
                <a:tc>
                  <a:txBody>
                    <a:bodyPr/>
                    <a:lstStyle/>
                    <a:p>
                      <a:pPr algn="ctr"/>
                      <a:r>
                        <a:rPr lang="en-US" dirty="0">
                          <a:solidFill>
                            <a:schemeClr val="tx1"/>
                          </a:solidFill>
                        </a:rPr>
                        <a:t>4</a:t>
                      </a:r>
                    </a:p>
                  </a:txBody>
                  <a:tcPr>
                    <a:solidFill>
                      <a:schemeClr val="accent2">
                        <a:lumMod val="40000"/>
                        <a:lumOff val="60000"/>
                      </a:schemeClr>
                    </a:solidFill>
                  </a:tcPr>
                </a:tc>
                <a:tc>
                  <a:txBody>
                    <a:bodyPr/>
                    <a:lstStyle/>
                    <a:p>
                      <a:pPr algn="ctr"/>
                      <a:r>
                        <a:rPr lang="en-US" dirty="0">
                          <a:solidFill>
                            <a:schemeClr val="tx1"/>
                          </a:solidFill>
                        </a:rPr>
                        <a:t>6</a:t>
                      </a:r>
                    </a:p>
                  </a:txBody>
                  <a:tcPr>
                    <a:solidFill>
                      <a:schemeClr val="accent2">
                        <a:lumMod val="40000"/>
                        <a:lumOff val="60000"/>
                      </a:schemeClr>
                    </a:solidFill>
                  </a:tcPr>
                </a:tc>
                <a:tc>
                  <a:txBody>
                    <a:bodyPr/>
                    <a:lstStyle/>
                    <a:p>
                      <a:pPr algn="ctr"/>
                      <a:r>
                        <a:rPr lang="en-US" dirty="0">
                          <a:solidFill>
                            <a:schemeClr val="tx1"/>
                          </a:solidFill>
                        </a:rPr>
                        <a:t>3</a:t>
                      </a:r>
                    </a:p>
                  </a:txBody>
                  <a:tcPr>
                    <a:solidFill>
                      <a:schemeClr val="accent2">
                        <a:lumMod val="40000"/>
                        <a:lumOff val="60000"/>
                      </a:schemeClr>
                    </a:solidFill>
                  </a:tcPr>
                </a:tc>
                <a:tc>
                  <a:txBody>
                    <a:bodyPr/>
                    <a:lstStyle/>
                    <a:p>
                      <a:pPr algn="ctr"/>
                      <a:r>
                        <a:rPr lang="en-US" dirty="0">
                          <a:solidFill>
                            <a:schemeClr val="tx1"/>
                          </a:solidFill>
                        </a:rPr>
                        <a:t>4</a:t>
                      </a:r>
                    </a:p>
                  </a:txBody>
                  <a:tcPr>
                    <a:solidFill>
                      <a:schemeClr val="accent2">
                        <a:lumMod val="40000"/>
                        <a:lumOff val="60000"/>
                      </a:schemeClr>
                    </a:solidFill>
                  </a:tcPr>
                </a:tc>
                <a:tc>
                  <a:txBody>
                    <a:bodyPr/>
                    <a:lstStyle/>
                    <a:p>
                      <a:pPr algn="ctr"/>
                      <a:r>
                        <a:rPr lang="en-US" dirty="0">
                          <a:solidFill>
                            <a:schemeClr val="tx1"/>
                          </a:solidFill>
                        </a:rPr>
                        <a:t>4</a:t>
                      </a:r>
                    </a:p>
                  </a:txBody>
                  <a:tcPr>
                    <a:solidFill>
                      <a:schemeClr val="accent2">
                        <a:lumMod val="40000"/>
                        <a:lumOff val="60000"/>
                      </a:schemeClr>
                    </a:solidFill>
                  </a:tcPr>
                </a:tc>
                <a:tc>
                  <a:txBody>
                    <a:bodyPr/>
                    <a:lstStyle/>
                    <a:p>
                      <a:pPr algn="ctr"/>
                      <a:r>
                        <a:rPr lang="en-US" dirty="0">
                          <a:solidFill>
                            <a:schemeClr val="tx1"/>
                          </a:solidFill>
                        </a:rPr>
                        <a:t>7</a:t>
                      </a:r>
                    </a:p>
                  </a:txBody>
                  <a:tcPr>
                    <a:solidFill>
                      <a:schemeClr val="accent2">
                        <a:lumMod val="40000"/>
                        <a:lumOff val="60000"/>
                      </a:schemeClr>
                    </a:solidFill>
                  </a:tcPr>
                </a:tc>
                <a:extLst>
                  <a:ext uri="{0D108BD9-81ED-4DB2-BD59-A6C34878D82A}">
                    <a16:rowId xmlns:a16="http://schemas.microsoft.com/office/drawing/2014/main" val="4275147422"/>
                  </a:ext>
                </a:extLst>
              </a:tr>
            </a:tbl>
          </a:graphicData>
        </a:graphic>
      </p:graphicFrame>
    </p:spTree>
    <p:extLst>
      <p:ext uri="{BB962C8B-B14F-4D97-AF65-F5344CB8AC3E}">
        <p14:creationId xmlns:p14="http://schemas.microsoft.com/office/powerpoint/2010/main" val="2704479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996279"/>
            <a:ext cx="6850380" cy="492443"/>
          </a:xfrm>
          <a:prstGeom prst="rect">
            <a:avLst/>
          </a:prstGeom>
          <a:noFill/>
        </p:spPr>
        <p:txBody>
          <a:bodyPr wrap="square" lIns="0" tIns="0" rIns="0" bIns="0" rtlCol="0">
            <a:spAutoFit/>
          </a:bodyPr>
          <a:lstStyle/>
          <a:p>
            <a:r>
              <a:rPr lang="en-US" sz="3200" b="1" dirty="0"/>
              <a:t>Correlation coefficient (</a:t>
            </a:r>
            <a:r>
              <a:rPr lang="en-US" sz="3200" b="1" i="1" dirty="0" err="1"/>
              <a:t>r</a:t>
            </a:r>
            <a:r>
              <a:rPr lang="en-US" sz="3200" b="1" dirty="0" err="1"/>
              <a:t>-value</a:t>
            </a:r>
            <a:r>
              <a:rPr lang="en-US" sz="3200" b="1" dirty="0"/>
              <a:t>)</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206583" cy="300082"/>
          </a:xfrm>
          <a:prstGeom prst="rect">
            <a:avLst/>
          </a:prstGeom>
          <a:noFill/>
        </p:spPr>
        <p:txBody>
          <a:bodyPr wrap="square" rtlCol="0">
            <a:spAutoFit/>
          </a:bodyPr>
          <a:lstStyle/>
          <a:p>
            <a:r>
              <a:rPr lang="en-GB" sz="1350" dirty="0"/>
              <a:t>© Huw Jones 2019</a:t>
            </a:r>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7CB3C5C-D7CA-6147-9FEF-166B2092296A}"/>
                  </a:ext>
                </a:extLst>
              </p:cNvPr>
              <p:cNvGraphicFramePr>
                <a:graphicFrameLocks noGrp="1"/>
              </p:cNvGraphicFramePr>
              <p:nvPr>
                <p:extLst>
                  <p:ext uri="{D42A27DB-BD31-4B8C-83A1-F6EECF244321}">
                    <p14:modId xmlns:p14="http://schemas.microsoft.com/office/powerpoint/2010/main" val="2285248417"/>
                  </p:ext>
                </p:extLst>
              </p:nvPr>
            </p:nvGraphicFramePr>
            <p:xfrm>
              <a:off x="828240" y="1773075"/>
              <a:ext cx="6139093" cy="2931160"/>
            </p:xfrm>
            <a:graphic>
              <a:graphicData uri="http://schemas.openxmlformats.org/drawingml/2006/table">
                <a:tbl>
                  <a:tblPr firstRow="1" bandRow="1">
                    <a:tableStyleId>{5C22544A-7EE6-4342-B048-85BDC9FD1C3A}</a:tableStyleId>
                  </a:tblPr>
                  <a:tblGrid>
                    <a:gridCol w="831245">
                      <a:extLst>
                        <a:ext uri="{9D8B030D-6E8A-4147-A177-3AD203B41FA5}">
                          <a16:colId xmlns:a16="http://schemas.microsoft.com/office/drawing/2014/main" val="1715133495"/>
                        </a:ext>
                      </a:extLst>
                    </a:gridCol>
                    <a:gridCol w="758264">
                      <a:extLst>
                        <a:ext uri="{9D8B030D-6E8A-4147-A177-3AD203B41FA5}">
                          <a16:colId xmlns:a16="http://schemas.microsoft.com/office/drawing/2014/main" val="1338922619"/>
                        </a:ext>
                      </a:extLst>
                    </a:gridCol>
                    <a:gridCol w="758264">
                      <a:extLst>
                        <a:ext uri="{9D8B030D-6E8A-4147-A177-3AD203B41FA5}">
                          <a16:colId xmlns:a16="http://schemas.microsoft.com/office/drawing/2014/main" val="2703511451"/>
                        </a:ext>
                      </a:extLst>
                    </a:gridCol>
                    <a:gridCol w="758264">
                      <a:extLst>
                        <a:ext uri="{9D8B030D-6E8A-4147-A177-3AD203B41FA5}">
                          <a16:colId xmlns:a16="http://schemas.microsoft.com/office/drawing/2014/main" val="1358210324"/>
                        </a:ext>
                      </a:extLst>
                    </a:gridCol>
                    <a:gridCol w="758264">
                      <a:extLst>
                        <a:ext uri="{9D8B030D-6E8A-4147-A177-3AD203B41FA5}">
                          <a16:colId xmlns:a16="http://schemas.microsoft.com/office/drawing/2014/main" val="1528680053"/>
                        </a:ext>
                      </a:extLst>
                    </a:gridCol>
                    <a:gridCol w="758264">
                      <a:extLst>
                        <a:ext uri="{9D8B030D-6E8A-4147-A177-3AD203B41FA5}">
                          <a16:colId xmlns:a16="http://schemas.microsoft.com/office/drawing/2014/main" val="2187581197"/>
                        </a:ext>
                      </a:extLst>
                    </a:gridCol>
                    <a:gridCol w="758264">
                      <a:extLst>
                        <a:ext uri="{9D8B030D-6E8A-4147-A177-3AD203B41FA5}">
                          <a16:colId xmlns:a16="http://schemas.microsoft.com/office/drawing/2014/main" val="323247237"/>
                        </a:ext>
                      </a:extLst>
                    </a:gridCol>
                    <a:gridCol w="758264">
                      <a:extLst>
                        <a:ext uri="{9D8B030D-6E8A-4147-A177-3AD203B41FA5}">
                          <a16:colId xmlns:a16="http://schemas.microsoft.com/office/drawing/2014/main" val="2794675858"/>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fr-CH" sz="1600" b="0" i="1" smtClean="0">
                                    <a:solidFill>
                                      <a:schemeClr val="tx1"/>
                                    </a:solidFill>
                                    <a:latin typeface="Cambria Math" panose="02040503050406030204" pitchFamily="18" charset="0"/>
                                  </a:rPr>
                                  <m:t>𝑛</m:t>
                                </m:r>
                                <m:r>
                                  <a:rPr lang="fr-CH" sz="1600" b="0" i="1" smtClean="0">
                                    <a:solidFill>
                                      <a:schemeClr val="tx1"/>
                                    </a:solidFill>
                                    <a:latin typeface="Cambria Math" panose="02040503050406030204" pitchFamily="18" charset="0"/>
                                  </a:rPr>
                                  <m:t>=6</m:t>
                                </m:r>
                              </m:oMath>
                            </m:oMathPara>
                          </a14:m>
                          <a:endParaRPr lang="en-US" sz="1600" dirty="0">
                            <a:latin typeface="+mn-lt"/>
                          </a:endParaRPr>
                        </a:p>
                      </a:txBody>
                      <a:tcPr>
                        <a:noFill/>
                      </a:tcPr>
                    </a:tc>
                    <a:tc>
                      <a:txBody>
                        <a:bodyPr/>
                        <a:lstStyle/>
                        <a:p>
                          <a:pPr algn="ctr"/>
                          <a14:m>
                            <m:oMathPara xmlns:m="http://schemas.openxmlformats.org/officeDocument/2006/math">
                              <m:oMathParaPr>
                                <m:jc m:val="centerGroup"/>
                              </m:oMathParaPr>
                              <m:oMath xmlns:m="http://schemas.openxmlformats.org/officeDocument/2006/math">
                                <m:r>
                                  <a:rPr lang="fr-CH" sz="1600" b="0" i="1" smtClean="0">
                                    <a:latin typeface="Cambria Math" panose="02040503050406030204" pitchFamily="18" charset="0"/>
                                  </a:rPr>
                                  <m:t>𝑥</m:t>
                                </m:r>
                              </m:oMath>
                            </m:oMathPara>
                          </a14:m>
                          <a:endParaRPr lang="en-US" sz="1600" dirty="0"/>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r>
                                  <a:rPr lang="fr-CH" sz="1600" b="0" i="1" smtClean="0">
                                    <a:latin typeface="Cambria Math" panose="02040503050406030204" pitchFamily="18" charset="0"/>
                                  </a:rPr>
                                  <m:t>𝑦</m:t>
                                </m:r>
                              </m:oMath>
                            </m:oMathPara>
                          </a14:m>
                          <a:endParaRPr lang="en-US" sz="1600" dirty="0"/>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r>
                                  <a:rPr lang="fr-CH" sz="1600" b="0" i="1" smtClean="0">
                                    <a:latin typeface="Cambria Math" panose="02040503050406030204" pitchFamily="18" charset="0"/>
                                  </a:rPr>
                                  <m:t>𝑥𝑦</m:t>
                                </m:r>
                              </m:oMath>
                            </m:oMathPara>
                          </a14:m>
                          <a:endParaRPr lang="en-US" sz="1600" dirty="0"/>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acc>
                                  <m:accPr>
                                    <m:chr m:val="̅"/>
                                    <m:ctrlPr>
                                      <a:rPr lang="en-US" sz="1600" i="1" smtClean="0">
                                        <a:latin typeface="Cambria Math" panose="02040503050406030204" pitchFamily="18" charset="0"/>
                                      </a:rPr>
                                    </m:ctrlPr>
                                  </m:accPr>
                                  <m:e>
                                    <m:r>
                                      <a:rPr lang="fr-CH" sz="1600" b="0" i="1" smtClean="0">
                                        <a:latin typeface="Cambria Math" panose="02040503050406030204" pitchFamily="18" charset="0"/>
                                      </a:rPr>
                                      <m:t>𝑥</m:t>
                                    </m:r>
                                  </m:e>
                                </m:acc>
                              </m:oMath>
                            </m:oMathPara>
                          </a14:m>
                          <a:endParaRPr lang="en-US" sz="1600" dirty="0">
                            <a:latin typeface="+mn-lt"/>
                          </a:endParaRPr>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acc>
                                  <m:accPr>
                                    <m:chr m:val="̅"/>
                                    <m:ctrlPr>
                                      <a:rPr lang="en-US" sz="1600" i="1" smtClean="0">
                                        <a:latin typeface="Cambria Math" panose="02040503050406030204" pitchFamily="18" charset="0"/>
                                      </a:rPr>
                                    </m:ctrlPr>
                                  </m:accPr>
                                  <m:e>
                                    <m:r>
                                      <a:rPr lang="fr-CH" sz="1600" b="0" i="1" smtClean="0">
                                        <a:latin typeface="Cambria Math" panose="02040503050406030204" pitchFamily="18" charset="0"/>
                                      </a:rPr>
                                      <m:t>𝑦</m:t>
                                    </m:r>
                                  </m:e>
                                </m:acc>
                              </m:oMath>
                            </m:oMathPara>
                          </a14:m>
                          <a:endParaRPr lang="en-US" sz="1600" dirty="0">
                            <a:latin typeface="+mn-lt"/>
                          </a:endParaRPr>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fr-CH" sz="1600" b="0" i="1" smtClean="0">
                                        <a:latin typeface="Cambria Math" panose="02040503050406030204" pitchFamily="18" charset="0"/>
                                      </a:rPr>
                                      <m:t>𝑥</m:t>
                                    </m:r>
                                  </m:e>
                                  <m:sup>
                                    <m:r>
                                      <a:rPr lang="fr-CH" sz="1600" b="0" i="1" smtClean="0">
                                        <a:latin typeface="Cambria Math" panose="02040503050406030204" pitchFamily="18" charset="0"/>
                                      </a:rPr>
                                      <m:t>2</m:t>
                                    </m:r>
                                  </m:sup>
                                </m:sSup>
                              </m:oMath>
                            </m:oMathPara>
                          </a14:m>
                          <a:endParaRPr lang="en-US" sz="1600" dirty="0">
                            <a:latin typeface="+mn-lt"/>
                          </a:endParaRPr>
                        </a:p>
                      </a:txBody>
                      <a:tcPr marL="68580" marR="68580" marT="34290" marB="34290"/>
                    </a:tc>
                    <a:tc>
                      <a:txBody>
                        <a:bodyPr/>
                        <a:lstStyle/>
                        <a:p>
                          <a:pPr algn="ct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fr-CH" sz="1600" b="0" i="1" smtClean="0">
                                        <a:latin typeface="Cambria Math" panose="02040503050406030204" pitchFamily="18" charset="0"/>
                                      </a:rPr>
                                      <m:t>𝑦</m:t>
                                    </m:r>
                                  </m:e>
                                  <m:sup>
                                    <m:r>
                                      <a:rPr lang="fr-CH" sz="1600" b="0" i="1" smtClean="0">
                                        <a:latin typeface="Cambria Math" panose="02040503050406030204" pitchFamily="18" charset="0"/>
                                      </a:rPr>
                                      <m:t>2</m:t>
                                    </m:r>
                                  </m:sup>
                                </m:sSup>
                              </m:oMath>
                            </m:oMathPara>
                          </a14:m>
                          <a:endParaRPr lang="en-US" sz="1600" dirty="0">
                            <a:latin typeface="+mn-lt"/>
                          </a:endParaRPr>
                        </a:p>
                      </a:txBody>
                      <a:tcPr marL="68580" marR="68580" marT="34290" marB="34290"/>
                    </a:tc>
                    <a:extLst>
                      <a:ext uri="{0D108BD9-81ED-4DB2-BD59-A6C34878D82A}">
                        <a16:rowId xmlns:a16="http://schemas.microsoft.com/office/drawing/2014/main" val="49343511"/>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3</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12</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9</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2860203252"/>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6</a:t>
                          </a:r>
                        </a:p>
                      </a:txBody>
                      <a:tcPr marL="68580" marR="68580" marT="34290" marB="34290"/>
                    </a:tc>
                    <a:tc>
                      <a:txBody>
                        <a:bodyPr/>
                        <a:lstStyle/>
                        <a:p>
                          <a:pPr algn="ctr"/>
                          <a:r>
                            <a:rPr lang="en-US" sz="1600" dirty="0">
                              <a:latin typeface="+mn-lt"/>
                            </a:rPr>
                            <a:t>  24</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16</a:t>
                          </a:r>
                        </a:p>
                      </a:txBody>
                      <a:tcPr marL="68580" marR="68580" marT="34290" marB="34290"/>
                    </a:tc>
                    <a:tc>
                      <a:txBody>
                        <a:bodyPr/>
                        <a:lstStyle/>
                        <a:p>
                          <a:pPr algn="ctr"/>
                          <a:r>
                            <a:rPr lang="en-US" sz="1600" dirty="0">
                              <a:latin typeface="+mn-lt"/>
                            </a:rPr>
                            <a:t>  36</a:t>
                          </a:r>
                        </a:p>
                      </a:txBody>
                      <a:tcPr marL="68580" marR="68580" marT="34290" marB="34290"/>
                    </a:tc>
                    <a:extLst>
                      <a:ext uri="{0D108BD9-81ED-4DB2-BD59-A6C34878D82A}">
                        <a16:rowId xmlns:a16="http://schemas.microsoft.com/office/drawing/2014/main" val="2337412823"/>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3</a:t>
                          </a:r>
                        </a:p>
                      </a:txBody>
                      <a:tcPr marL="68580" marR="68580" marT="34290" marB="34290"/>
                    </a:tc>
                    <a:tc>
                      <a:txBody>
                        <a:bodyPr/>
                        <a:lstStyle/>
                        <a:p>
                          <a:pPr algn="ctr"/>
                          <a:r>
                            <a:rPr lang="en-US" sz="1600" dirty="0">
                              <a:latin typeface="+mn-lt"/>
                            </a:rPr>
                            <a:t>  12</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16</a:t>
                          </a:r>
                        </a:p>
                      </a:txBody>
                      <a:tcPr marL="68580" marR="68580" marT="34290" marB="34290"/>
                    </a:tc>
                    <a:tc>
                      <a:txBody>
                        <a:bodyPr/>
                        <a:lstStyle/>
                        <a:p>
                          <a:pPr algn="ctr"/>
                          <a:r>
                            <a:rPr lang="en-US" sz="1600" dirty="0">
                              <a:latin typeface="+mn-lt"/>
                            </a:rPr>
                            <a:t>    9</a:t>
                          </a:r>
                        </a:p>
                      </a:txBody>
                      <a:tcPr marL="68580" marR="68580" marT="34290" marB="34290"/>
                    </a:tc>
                    <a:extLst>
                      <a:ext uri="{0D108BD9-81ED-4DB2-BD59-A6C34878D82A}">
                        <a16:rowId xmlns:a16="http://schemas.microsoft.com/office/drawing/2014/main" val="980079444"/>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5</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20</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25</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1693357994"/>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6</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24</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36</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2685908641"/>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8</a:t>
                          </a:r>
                        </a:p>
                      </a:txBody>
                      <a:tcPr marL="68580" marR="68580" marT="34290" marB="34290"/>
                    </a:tc>
                    <a:tc>
                      <a:txBody>
                        <a:bodyPr/>
                        <a:lstStyle/>
                        <a:p>
                          <a:pPr algn="ctr"/>
                          <a:r>
                            <a:rPr lang="en-US" sz="1600" dirty="0">
                              <a:latin typeface="+mn-lt"/>
                            </a:rPr>
                            <a:t>  7</a:t>
                          </a:r>
                        </a:p>
                      </a:txBody>
                      <a:tcPr marL="68580" marR="68580" marT="34290" marB="34290"/>
                    </a:tc>
                    <a:tc>
                      <a:txBody>
                        <a:bodyPr/>
                        <a:lstStyle/>
                        <a:p>
                          <a:pPr algn="ctr"/>
                          <a:r>
                            <a:rPr lang="en-US" sz="1600" dirty="0">
                              <a:latin typeface="+mn-lt"/>
                            </a:rPr>
                            <a:t>  56</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64</a:t>
                          </a:r>
                        </a:p>
                      </a:txBody>
                      <a:tcPr marL="68580" marR="68580" marT="34290" marB="34290"/>
                    </a:tc>
                    <a:tc>
                      <a:txBody>
                        <a:bodyPr/>
                        <a:lstStyle/>
                        <a:p>
                          <a:pPr algn="ctr"/>
                          <a:r>
                            <a:rPr lang="en-US" sz="1600" dirty="0">
                              <a:latin typeface="+mn-lt"/>
                            </a:rPr>
                            <a:t>  49</a:t>
                          </a:r>
                        </a:p>
                      </a:txBody>
                      <a:tcPr marL="68580" marR="68580" marT="34290" marB="34290"/>
                    </a:tc>
                    <a:extLst>
                      <a:ext uri="{0D108BD9-81ED-4DB2-BD59-A6C34878D82A}">
                        <a16:rowId xmlns:a16="http://schemas.microsoft.com/office/drawing/2014/main" val="1779456233"/>
                      </a:ext>
                    </a:extLst>
                  </a:tr>
                  <a:tr h="370840">
                    <a:tc>
                      <a:txBody>
                        <a:bodyPr/>
                        <a:lstStyle/>
                        <a:p>
                          <a:pPr algn="l"/>
                          <a:r>
                            <a:rPr lang="en-US" sz="1600" dirty="0">
                              <a:latin typeface="+mn-lt"/>
                            </a:rPr>
                            <a:t>Sum (</a:t>
                          </a:r>
                          <a14:m>
                            <m:oMath xmlns:m="http://schemas.openxmlformats.org/officeDocument/2006/math">
                              <m:r>
                                <m:rPr>
                                  <m:sty m:val="p"/>
                                </m:rPr>
                                <a:rPr lang="el-GR" sz="1600" i="1" smtClean="0">
                                  <a:latin typeface="Cambria Math" panose="02040503050406030204" pitchFamily="18" charset="0"/>
                                  <a:ea typeface="Cambria Math" panose="02040503050406030204" pitchFamily="18" charset="0"/>
                                </a:rPr>
                                <m:t>Σ</m:t>
                              </m:r>
                            </m:oMath>
                          </a14:m>
                          <a:r>
                            <a:rPr lang="en-US" sz="1600" dirty="0">
                              <a:latin typeface="+mn-lt"/>
                            </a:rPr>
                            <a:t>)</a:t>
                          </a:r>
                        </a:p>
                      </a:txBody>
                      <a:tcPr>
                        <a:solidFill>
                          <a:schemeClr val="accent2">
                            <a:lumMod val="60000"/>
                            <a:lumOff val="40000"/>
                          </a:schemeClr>
                        </a:solidFill>
                      </a:tcPr>
                    </a:tc>
                    <a:tc>
                      <a:txBody>
                        <a:bodyPr/>
                        <a:lstStyle/>
                        <a:p>
                          <a:pPr algn="ctr"/>
                          <a:r>
                            <a:rPr lang="en-US" sz="1600" dirty="0">
                              <a:latin typeface="+mn-lt"/>
                            </a:rPr>
                            <a:t>30</a:t>
                          </a:r>
                        </a:p>
                      </a:txBody>
                      <a:tcPr>
                        <a:solidFill>
                          <a:schemeClr val="accent2">
                            <a:lumMod val="60000"/>
                            <a:lumOff val="40000"/>
                          </a:schemeClr>
                        </a:solidFill>
                      </a:tcPr>
                    </a:tc>
                    <a:tc>
                      <a:txBody>
                        <a:bodyPr/>
                        <a:lstStyle/>
                        <a:p>
                          <a:pPr algn="ctr"/>
                          <a:r>
                            <a:rPr lang="en-US" sz="1600" dirty="0">
                              <a:latin typeface="+mn-lt"/>
                            </a:rPr>
                            <a:t>28</a:t>
                          </a:r>
                        </a:p>
                      </a:txBody>
                      <a:tcPr>
                        <a:solidFill>
                          <a:schemeClr val="accent2">
                            <a:lumMod val="60000"/>
                            <a:lumOff val="40000"/>
                          </a:schemeClr>
                        </a:solidFill>
                      </a:tcPr>
                    </a:tc>
                    <a:tc>
                      <a:txBody>
                        <a:bodyPr/>
                        <a:lstStyle/>
                        <a:p>
                          <a:pPr algn="ctr"/>
                          <a:r>
                            <a:rPr lang="en-US" sz="1600" dirty="0">
                              <a:latin typeface="+mn-lt"/>
                            </a:rPr>
                            <a:t>148</a:t>
                          </a:r>
                        </a:p>
                      </a:txBody>
                      <a:tcPr>
                        <a:solidFill>
                          <a:schemeClr val="accent2">
                            <a:lumMod val="60000"/>
                            <a:lumOff val="40000"/>
                          </a:schemeClr>
                        </a:solidFill>
                      </a:tcPr>
                    </a:tc>
                    <a:tc>
                      <a:txBody>
                        <a:bodyPr/>
                        <a:lstStyle/>
                        <a:p>
                          <a:pPr algn="ctr"/>
                          <a:endParaRPr lang="en-US" sz="1600" dirty="0">
                            <a:latin typeface="+mn-lt"/>
                          </a:endParaRPr>
                        </a:p>
                      </a:txBody>
                      <a:tcPr>
                        <a:noFill/>
                      </a:tcPr>
                    </a:tc>
                    <a:tc>
                      <a:txBody>
                        <a:bodyPr/>
                        <a:lstStyle/>
                        <a:p>
                          <a:pPr algn="ctr"/>
                          <a:endParaRPr lang="en-US" sz="1600" dirty="0">
                            <a:latin typeface="+mn-lt"/>
                          </a:endParaRPr>
                        </a:p>
                      </a:txBody>
                      <a:tcPr>
                        <a:noFill/>
                      </a:tcPr>
                    </a:tc>
                    <a:tc>
                      <a:txBody>
                        <a:bodyPr/>
                        <a:lstStyle/>
                        <a:p>
                          <a:pPr algn="ctr"/>
                          <a:r>
                            <a:rPr lang="en-US" sz="1600" dirty="0">
                              <a:latin typeface="+mn-lt"/>
                            </a:rPr>
                            <a:t>166</a:t>
                          </a:r>
                        </a:p>
                      </a:txBody>
                      <a:tcPr>
                        <a:solidFill>
                          <a:schemeClr val="accent2">
                            <a:lumMod val="60000"/>
                            <a:lumOff val="40000"/>
                          </a:schemeClr>
                        </a:solidFill>
                      </a:tcPr>
                    </a:tc>
                    <a:tc>
                      <a:txBody>
                        <a:bodyPr/>
                        <a:lstStyle/>
                        <a:p>
                          <a:pPr algn="ctr"/>
                          <a:r>
                            <a:rPr lang="en-US" sz="1600" dirty="0">
                              <a:latin typeface="+mn-lt"/>
                            </a:rPr>
                            <a:t>143</a:t>
                          </a:r>
                        </a:p>
                      </a:txBody>
                      <a:tcPr>
                        <a:solidFill>
                          <a:schemeClr val="accent2">
                            <a:lumMod val="60000"/>
                            <a:lumOff val="40000"/>
                          </a:schemeClr>
                        </a:solidFill>
                      </a:tcPr>
                    </a:tc>
                    <a:extLst>
                      <a:ext uri="{0D108BD9-81ED-4DB2-BD59-A6C34878D82A}">
                        <a16:rowId xmlns:a16="http://schemas.microsoft.com/office/drawing/2014/main" val="3396143473"/>
                      </a:ext>
                    </a:extLst>
                  </a:tr>
                </a:tbl>
              </a:graphicData>
            </a:graphic>
          </p:graphicFrame>
        </mc:Choice>
        <mc:Fallback xmlns="">
          <p:graphicFrame>
            <p:nvGraphicFramePr>
              <p:cNvPr id="3" name="Table 2">
                <a:extLst>
                  <a:ext uri="{FF2B5EF4-FFF2-40B4-BE49-F238E27FC236}">
                    <a16:creationId xmlns:a16="http://schemas.microsoft.com/office/drawing/2014/main" id="{B7CB3C5C-D7CA-6147-9FEF-166B2092296A}"/>
                  </a:ext>
                </a:extLst>
              </p:cNvPr>
              <p:cNvGraphicFramePr>
                <a:graphicFrameLocks noGrp="1"/>
              </p:cNvGraphicFramePr>
              <p:nvPr>
                <p:extLst>
                  <p:ext uri="{D42A27DB-BD31-4B8C-83A1-F6EECF244321}">
                    <p14:modId xmlns:p14="http://schemas.microsoft.com/office/powerpoint/2010/main" val="2285248417"/>
                  </p:ext>
                </p:extLst>
              </p:nvPr>
            </p:nvGraphicFramePr>
            <p:xfrm>
              <a:off x="828240" y="1773075"/>
              <a:ext cx="6139093" cy="2931160"/>
            </p:xfrm>
            <a:graphic>
              <a:graphicData uri="http://schemas.openxmlformats.org/drawingml/2006/table">
                <a:tbl>
                  <a:tblPr firstRow="1" bandRow="1">
                    <a:tableStyleId>{5C22544A-7EE6-4342-B048-85BDC9FD1C3A}</a:tableStyleId>
                  </a:tblPr>
                  <a:tblGrid>
                    <a:gridCol w="831245">
                      <a:extLst>
                        <a:ext uri="{9D8B030D-6E8A-4147-A177-3AD203B41FA5}">
                          <a16:colId xmlns:a16="http://schemas.microsoft.com/office/drawing/2014/main" val="1715133495"/>
                        </a:ext>
                      </a:extLst>
                    </a:gridCol>
                    <a:gridCol w="758264">
                      <a:extLst>
                        <a:ext uri="{9D8B030D-6E8A-4147-A177-3AD203B41FA5}">
                          <a16:colId xmlns:a16="http://schemas.microsoft.com/office/drawing/2014/main" val="1338922619"/>
                        </a:ext>
                      </a:extLst>
                    </a:gridCol>
                    <a:gridCol w="758264">
                      <a:extLst>
                        <a:ext uri="{9D8B030D-6E8A-4147-A177-3AD203B41FA5}">
                          <a16:colId xmlns:a16="http://schemas.microsoft.com/office/drawing/2014/main" val="2703511451"/>
                        </a:ext>
                      </a:extLst>
                    </a:gridCol>
                    <a:gridCol w="758264">
                      <a:extLst>
                        <a:ext uri="{9D8B030D-6E8A-4147-A177-3AD203B41FA5}">
                          <a16:colId xmlns:a16="http://schemas.microsoft.com/office/drawing/2014/main" val="1358210324"/>
                        </a:ext>
                      </a:extLst>
                    </a:gridCol>
                    <a:gridCol w="758264">
                      <a:extLst>
                        <a:ext uri="{9D8B030D-6E8A-4147-A177-3AD203B41FA5}">
                          <a16:colId xmlns:a16="http://schemas.microsoft.com/office/drawing/2014/main" val="1528680053"/>
                        </a:ext>
                      </a:extLst>
                    </a:gridCol>
                    <a:gridCol w="758264">
                      <a:extLst>
                        <a:ext uri="{9D8B030D-6E8A-4147-A177-3AD203B41FA5}">
                          <a16:colId xmlns:a16="http://schemas.microsoft.com/office/drawing/2014/main" val="2187581197"/>
                        </a:ext>
                      </a:extLst>
                    </a:gridCol>
                    <a:gridCol w="758264">
                      <a:extLst>
                        <a:ext uri="{9D8B030D-6E8A-4147-A177-3AD203B41FA5}">
                          <a16:colId xmlns:a16="http://schemas.microsoft.com/office/drawing/2014/main" val="323247237"/>
                        </a:ext>
                      </a:extLst>
                    </a:gridCol>
                    <a:gridCol w="758264">
                      <a:extLst>
                        <a:ext uri="{9D8B030D-6E8A-4147-A177-3AD203B41FA5}">
                          <a16:colId xmlns:a16="http://schemas.microsoft.com/office/drawing/2014/main" val="2794675858"/>
                        </a:ext>
                      </a:extLst>
                    </a:gridCol>
                  </a:tblGrid>
                  <a:tr h="335280">
                    <a:tc>
                      <a:txBody>
                        <a:bodyPr/>
                        <a:lstStyle/>
                        <a:p>
                          <a:endParaRPr lang="en-US"/>
                        </a:p>
                      </a:txBody>
                      <a:tcPr>
                        <a:blipFill>
                          <a:blip r:embed="rId4"/>
                          <a:stretch>
                            <a:fillRect l="-1515" t="-3704" r="-636364" b="-766667"/>
                          </a:stretch>
                        </a:blipFill>
                      </a:tcPr>
                    </a:tc>
                    <a:tc>
                      <a:txBody>
                        <a:bodyPr/>
                        <a:lstStyle/>
                        <a:p>
                          <a:endParaRPr lang="en-US"/>
                        </a:p>
                      </a:txBody>
                      <a:tcPr marL="68580" marR="68580" marT="34290" marB="34290">
                        <a:blipFill>
                          <a:blip r:embed="rId4"/>
                          <a:stretch>
                            <a:fillRect l="-113559" t="-3704" r="-611864" b="-766667"/>
                          </a:stretch>
                        </a:blipFill>
                      </a:tcPr>
                    </a:tc>
                    <a:tc>
                      <a:txBody>
                        <a:bodyPr/>
                        <a:lstStyle/>
                        <a:p>
                          <a:endParaRPr lang="en-US"/>
                        </a:p>
                      </a:txBody>
                      <a:tcPr marL="68580" marR="68580" marT="34290" marB="34290">
                        <a:blipFill>
                          <a:blip r:embed="rId4"/>
                          <a:stretch>
                            <a:fillRect l="-210000" t="-3704" r="-501667" b="-766667"/>
                          </a:stretch>
                        </a:blipFill>
                      </a:tcPr>
                    </a:tc>
                    <a:tc>
                      <a:txBody>
                        <a:bodyPr/>
                        <a:lstStyle/>
                        <a:p>
                          <a:endParaRPr lang="en-US"/>
                        </a:p>
                      </a:txBody>
                      <a:tcPr marL="68580" marR="68580" marT="34290" marB="34290">
                        <a:blipFill>
                          <a:blip r:embed="rId4"/>
                          <a:stretch>
                            <a:fillRect l="-310000" t="-3704" r="-401667" b="-766667"/>
                          </a:stretch>
                        </a:blipFill>
                      </a:tcPr>
                    </a:tc>
                    <a:tc>
                      <a:txBody>
                        <a:bodyPr/>
                        <a:lstStyle/>
                        <a:p>
                          <a:endParaRPr lang="en-US"/>
                        </a:p>
                      </a:txBody>
                      <a:tcPr marL="68580" marR="68580" marT="34290" marB="34290">
                        <a:blipFill>
                          <a:blip r:embed="rId4"/>
                          <a:stretch>
                            <a:fillRect l="-410000" t="-3704" r="-301667" b="-766667"/>
                          </a:stretch>
                        </a:blipFill>
                      </a:tcPr>
                    </a:tc>
                    <a:tc>
                      <a:txBody>
                        <a:bodyPr/>
                        <a:lstStyle/>
                        <a:p>
                          <a:endParaRPr lang="en-US"/>
                        </a:p>
                      </a:txBody>
                      <a:tcPr marL="68580" marR="68580" marT="34290" marB="34290">
                        <a:blipFill>
                          <a:blip r:embed="rId4"/>
                          <a:stretch>
                            <a:fillRect l="-518644" t="-3704" r="-206780" b="-766667"/>
                          </a:stretch>
                        </a:blipFill>
                      </a:tcPr>
                    </a:tc>
                    <a:tc>
                      <a:txBody>
                        <a:bodyPr/>
                        <a:lstStyle/>
                        <a:p>
                          <a:endParaRPr lang="en-US"/>
                        </a:p>
                      </a:txBody>
                      <a:tcPr marL="68580" marR="68580" marT="34290" marB="34290">
                        <a:blipFill>
                          <a:blip r:embed="rId4"/>
                          <a:stretch>
                            <a:fillRect l="-608333" t="-3704" r="-103333" b="-766667"/>
                          </a:stretch>
                        </a:blipFill>
                      </a:tcPr>
                    </a:tc>
                    <a:tc>
                      <a:txBody>
                        <a:bodyPr/>
                        <a:lstStyle/>
                        <a:p>
                          <a:endParaRPr lang="en-US"/>
                        </a:p>
                      </a:txBody>
                      <a:tcPr marL="68580" marR="68580" marT="34290" marB="34290">
                        <a:blipFill>
                          <a:blip r:embed="rId4"/>
                          <a:stretch>
                            <a:fillRect l="-708333" t="-3704" r="-3333" b="-766667"/>
                          </a:stretch>
                        </a:blipFill>
                      </a:tcPr>
                    </a:tc>
                    <a:extLst>
                      <a:ext uri="{0D108BD9-81ED-4DB2-BD59-A6C34878D82A}">
                        <a16:rowId xmlns:a16="http://schemas.microsoft.com/office/drawing/2014/main" val="49343511"/>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3</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12</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9</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2860203252"/>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6</a:t>
                          </a:r>
                        </a:p>
                      </a:txBody>
                      <a:tcPr marL="68580" marR="68580" marT="34290" marB="34290"/>
                    </a:tc>
                    <a:tc>
                      <a:txBody>
                        <a:bodyPr/>
                        <a:lstStyle/>
                        <a:p>
                          <a:pPr algn="ctr"/>
                          <a:r>
                            <a:rPr lang="en-US" sz="1600" dirty="0">
                              <a:latin typeface="+mn-lt"/>
                            </a:rPr>
                            <a:t>  24</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16</a:t>
                          </a:r>
                        </a:p>
                      </a:txBody>
                      <a:tcPr marL="68580" marR="68580" marT="34290" marB="34290"/>
                    </a:tc>
                    <a:tc>
                      <a:txBody>
                        <a:bodyPr/>
                        <a:lstStyle/>
                        <a:p>
                          <a:pPr algn="ctr"/>
                          <a:r>
                            <a:rPr lang="en-US" sz="1600" dirty="0">
                              <a:latin typeface="+mn-lt"/>
                            </a:rPr>
                            <a:t>  36</a:t>
                          </a:r>
                        </a:p>
                      </a:txBody>
                      <a:tcPr marL="68580" marR="68580" marT="34290" marB="34290"/>
                    </a:tc>
                    <a:extLst>
                      <a:ext uri="{0D108BD9-81ED-4DB2-BD59-A6C34878D82A}">
                        <a16:rowId xmlns:a16="http://schemas.microsoft.com/office/drawing/2014/main" val="2337412823"/>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3</a:t>
                          </a:r>
                        </a:p>
                      </a:txBody>
                      <a:tcPr marL="68580" marR="68580" marT="34290" marB="34290"/>
                    </a:tc>
                    <a:tc>
                      <a:txBody>
                        <a:bodyPr/>
                        <a:lstStyle/>
                        <a:p>
                          <a:pPr algn="ctr"/>
                          <a:r>
                            <a:rPr lang="en-US" sz="1600" dirty="0">
                              <a:latin typeface="+mn-lt"/>
                            </a:rPr>
                            <a:t>  12</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16</a:t>
                          </a:r>
                        </a:p>
                      </a:txBody>
                      <a:tcPr marL="68580" marR="68580" marT="34290" marB="34290"/>
                    </a:tc>
                    <a:tc>
                      <a:txBody>
                        <a:bodyPr/>
                        <a:lstStyle/>
                        <a:p>
                          <a:pPr algn="ctr"/>
                          <a:r>
                            <a:rPr lang="en-US" sz="1600" dirty="0">
                              <a:latin typeface="+mn-lt"/>
                            </a:rPr>
                            <a:t>    9</a:t>
                          </a:r>
                        </a:p>
                      </a:txBody>
                      <a:tcPr marL="68580" marR="68580" marT="34290" marB="34290"/>
                    </a:tc>
                    <a:extLst>
                      <a:ext uri="{0D108BD9-81ED-4DB2-BD59-A6C34878D82A}">
                        <a16:rowId xmlns:a16="http://schemas.microsoft.com/office/drawing/2014/main" val="980079444"/>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5</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20</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25</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1693357994"/>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6</a:t>
                          </a:r>
                        </a:p>
                      </a:txBody>
                      <a:tcPr marL="68580" marR="68580" marT="34290" marB="34290"/>
                    </a:tc>
                    <a:tc>
                      <a:txBody>
                        <a:bodyPr/>
                        <a:lstStyle/>
                        <a:p>
                          <a:pPr algn="ctr"/>
                          <a:r>
                            <a:rPr lang="en-US" sz="1600" dirty="0">
                              <a:latin typeface="+mn-lt"/>
                            </a:rPr>
                            <a:t>  4</a:t>
                          </a:r>
                        </a:p>
                      </a:txBody>
                      <a:tcPr marL="68580" marR="68580" marT="34290" marB="34290"/>
                    </a:tc>
                    <a:tc>
                      <a:txBody>
                        <a:bodyPr/>
                        <a:lstStyle/>
                        <a:p>
                          <a:pPr algn="ctr"/>
                          <a:r>
                            <a:rPr lang="en-US" sz="1600" dirty="0">
                              <a:latin typeface="+mn-lt"/>
                            </a:rPr>
                            <a:t>  24</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36</a:t>
                          </a:r>
                        </a:p>
                      </a:txBody>
                      <a:tcPr marL="68580" marR="68580" marT="34290" marB="34290"/>
                    </a:tc>
                    <a:tc>
                      <a:txBody>
                        <a:bodyPr/>
                        <a:lstStyle/>
                        <a:p>
                          <a:pPr algn="ctr"/>
                          <a:r>
                            <a:rPr lang="en-US" sz="1600" dirty="0">
                              <a:latin typeface="+mn-lt"/>
                            </a:rPr>
                            <a:t>  16</a:t>
                          </a:r>
                        </a:p>
                      </a:txBody>
                      <a:tcPr marL="68580" marR="68580" marT="34290" marB="34290"/>
                    </a:tc>
                    <a:extLst>
                      <a:ext uri="{0D108BD9-81ED-4DB2-BD59-A6C34878D82A}">
                        <a16:rowId xmlns:a16="http://schemas.microsoft.com/office/drawing/2014/main" val="2685908641"/>
                      </a:ext>
                    </a:extLst>
                  </a:tr>
                  <a:tr h="370840">
                    <a:tc>
                      <a:txBody>
                        <a:bodyPr/>
                        <a:lstStyle/>
                        <a:p>
                          <a:pPr algn="ctr"/>
                          <a:endParaRPr lang="en-US" sz="1600" dirty="0">
                            <a:latin typeface="+mn-lt"/>
                          </a:endParaRPr>
                        </a:p>
                      </a:txBody>
                      <a:tcPr>
                        <a:noFill/>
                      </a:tcPr>
                    </a:tc>
                    <a:tc>
                      <a:txBody>
                        <a:bodyPr/>
                        <a:lstStyle/>
                        <a:p>
                          <a:pPr algn="ctr"/>
                          <a:r>
                            <a:rPr lang="en-US" sz="1600" dirty="0">
                              <a:latin typeface="+mn-lt"/>
                            </a:rPr>
                            <a:t>  8</a:t>
                          </a:r>
                        </a:p>
                      </a:txBody>
                      <a:tcPr marL="68580" marR="68580" marT="34290" marB="34290"/>
                    </a:tc>
                    <a:tc>
                      <a:txBody>
                        <a:bodyPr/>
                        <a:lstStyle/>
                        <a:p>
                          <a:pPr algn="ctr"/>
                          <a:r>
                            <a:rPr lang="en-US" sz="1600" dirty="0">
                              <a:latin typeface="+mn-lt"/>
                            </a:rPr>
                            <a:t>  7</a:t>
                          </a:r>
                        </a:p>
                      </a:txBody>
                      <a:tcPr marL="68580" marR="68580" marT="34290" marB="34290"/>
                    </a:tc>
                    <a:tc>
                      <a:txBody>
                        <a:bodyPr/>
                        <a:lstStyle/>
                        <a:p>
                          <a:pPr algn="ctr"/>
                          <a:r>
                            <a:rPr lang="en-US" sz="1600" dirty="0">
                              <a:latin typeface="+mn-lt"/>
                            </a:rPr>
                            <a:t>  56</a:t>
                          </a:r>
                        </a:p>
                      </a:txBody>
                      <a:tcPr marL="68580" marR="68580" marT="34290" marB="34290"/>
                    </a:tc>
                    <a:tc>
                      <a:txBody>
                        <a:bodyPr/>
                        <a:lstStyle/>
                        <a:p>
                          <a:pPr algn="ctr"/>
                          <a:r>
                            <a:rPr lang="en-US" sz="1600" dirty="0">
                              <a:latin typeface="+mn-lt"/>
                            </a:rPr>
                            <a:t>5</a:t>
                          </a:r>
                        </a:p>
                      </a:txBody>
                      <a:tcPr marL="68580" marR="68580" marT="34290" marB="34290"/>
                    </a:tc>
                    <a:tc>
                      <a:txBody>
                        <a:bodyPr/>
                        <a:lstStyle/>
                        <a:p>
                          <a:pPr algn="ctr"/>
                          <a:r>
                            <a:rPr lang="en-US" sz="1600" dirty="0">
                              <a:latin typeface="+mn-lt"/>
                            </a:rPr>
                            <a:t>4.7</a:t>
                          </a:r>
                        </a:p>
                      </a:txBody>
                      <a:tcPr marL="68580" marR="68580" marT="34290" marB="34290"/>
                    </a:tc>
                    <a:tc>
                      <a:txBody>
                        <a:bodyPr/>
                        <a:lstStyle/>
                        <a:p>
                          <a:pPr algn="ctr"/>
                          <a:r>
                            <a:rPr lang="en-US" sz="1600" dirty="0">
                              <a:latin typeface="+mn-lt"/>
                            </a:rPr>
                            <a:t>  64</a:t>
                          </a:r>
                        </a:p>
                      </a:txBody>
                      <a:tcPr marL="68580" marR="68580" marT="34290" marB="34290"/>
                    </a:tc>
                    <a:tc>
                      <a:txBody>
                        <a:bodyPr/>
                        <a:lstStyle/>
                        <a:p>
                          <a:pPr algn="ctr"/>
                          <a:r>
                            <a:rPr lang="en-US" sz="1600" dirty="0">
                              <a:latin typeface="+mn-lt"/>
                            </a:rPr>
                            <a:t>  49</a:t>
                          </a:r>
                        </a:p>
                      </a:txBody>
                      <a:tcPr marL="68580" marR="68580" marT="34290" marB="34290"/>
                    </a:tc>
                    <a:extLst>
                      <a:ext uri="{0D108BD9-81ED-4DB2-BD59-A6C34878D82A}">
                        <a16:rowId xmlns:a16="http://schemas.microsoft.com/office/drawing/2014/main" val="1779456233"/>
                      </a:ext>
                    </a:extLst>
                  </a:tr>
                  <a:tr h="370840">
                    <a:tc>
                      <a:txBody>
                        <a:bodyPr/>
                        <a:lstStyle/>
                        <a:p>
                          <a:endParaRPr lang="en-US"/>
                        </a:p>
                      </a:txBody>
                      <a:tcPr>
                        <a:blipFill>
                          <a:blip r:embed="rId4"/>
                          <a:stretch>
                            <a:fillRect l="-1515" t="-703448" r="-636364" b="-6897"/>
                          </a:stretch>
                        </a:blipFill>
                      </a:tcPr>
                    </a:tc>
                    <a:tc>
                      <a:txBody>
                        <a:bodyPr/>
                        <a:lstStyle/>
                        <a:p>
                          <a:pPr algn="ctr"/>
                          <a:r>
                            <a:rPr lang="en-US" sz="1600" dirty="0">
                              <a:latin typeface="+mn-lt"/>
                            </a:rPr>
                            <a:t>30</a:t>
                          </a:r>
                        </a:p>
                      </a:txBody>
                      <a:tcPr>
                        <a:solidFill>
                          <a:schemeClr val="accent2">
                            <a:lumMod val="60000"/>
                            <a:lumOff val="40000"/>
                          </a:schemeClr>
                        </a:solidFill>
                      </a:tcPr>
                    </a:tc>
                    <a:tc>
                      <a:txBody>
                        <a:bodyPr/>
                        <a:lstStyle/>
                        <a:p>
                          <a:pPr algn="ctr"/>
                          <a:r>
                            <a:rPr lang="en-US" sz="1600" dirty="0">
                              <a:latin typeface="+mn-lt"/>
                            </a:rPr>
                            <a:t>28</a:t>
                          </a:r>
                        </a:p>
                      </a:txBody>
                      <a:tcPr>
                        <a:solidFill>
                          <a:schemeClr val="accent2">
                            <a:lumMod val="60000"/>
                            <a:lumOff val="40000"/>
                          </a:schemeClr>
                        </a:solidFill>
                      </a:tcPr>
                    </a:tc>
                    <a:tc>
                      <a:txBody>
                        <a:bodyPr/>
                        <a:lstStyle/>
                        <a:p>
                          <a:pPr algn="ctr"/>
                          <a:r>
                            <a:rPr lang="en-US" sz="1600" dirty="0">
                              <a:latin typeface="+mn-lt"/>
                            </a:rPr>
                            <a:t>148</a:t>
                          </a:r>
                        </a:p>
                      </a:txBody>
                      <a:tcPr>
                        <a:solidFill>
                          <a:schemeClr val="accent2">
                            <a:lumMod val="60000"/>
                            <a:lumOff val="40000"/>
                          </a:schemeClr>
                        </a:solidFill>
                      </a:tcPr>
                    </a:tc>
                    <a:tc>
                      <a:txBody>
                        <a:bodyPr/>
                        <a:lstStyle/>
                        <a:p>
                          <a:pPr algn="ctr"/>
                          <a:endParaRPr lang="en-US" sz="1600" dirty="0">
                            <a:latin typeface="+mn-lt"/>
                          </a:endParaRPr>
                        </a:p>
                      </a:txBody>
                      <a:tcPr>
                        <a:noFill/>
                      </a:tcPr>
                    </a:tc>
                    <a:tc>
                      <a:txBody>
                        <a:bodyPr/>
                        <a:lstStyle/>
                        <a:p>
                          <a:pPr algn="ctr"/>
                          <a:endParaRPr lang="en-US" sz="1600" dirty="0">
                            <a:latin typeface="+mn-lt"/>
                          </a:endParaRPr>
                        </a:p>
                      </a:txBody>
                      <a:tcPr>
                        <a:noFill/>
                      </a:tcPr>
                    </a:tc>
                    <a:tc>
                      <a:txBody>
                        <a:bodyPr/>
                        <a:lstStyle/>
                        <a:p>
                          <a:pPr algn="ctr"/>
                          <a:r>
                            <a:rPr lang="en-US" sz="1600" dirty="0">
                              <a:latin typeface="+mn-lt"/>
                            </a:rPr>
                            <a:t>166</a:t>
                          </a:r>
                        </a:p>
                      </a:txBody>
                      <a:tcPr>
                        <a:solidFill>
                          <a:schemeClr val="accent2">
                            <a:lumMod val="60000"/>
                            <a:lumOff val="40000"/>
                          </a:schemeClr>
                        </a:solidFill>
                      </a:tcPr>
                    </a:tc>
                    <a:tc>
                      <a:txBody>
                        <a:bodyPr/>
                        <a:lstStyle/>
                        <a:p>
                          <a:pPr algn="ctr"/>
                          <a:r>
                            <a:rPr lang="en-US" sz="1600" dirty="0">
                              <a:latin typeface="+mn-lt"/>
                            </a:rPr>
                            <a:t>143</a:t>
                          </a:r>
                        </a:p>
                      </a:txBody>
                      <a:tcPr>
                        <a:solidFill>
                          <a:schemeClr val="accent2">
                            <a:lumMod val="60000"/>
                            <a:lumOff val="40000"/>
                          </a:schemeClr>
                        </a:solidFill>
                      </a:tcPr>
                    </a:tc>
                    <a:extLst>
                      <a:ext uri="{0D108BD9-81ED-4DB2-BD59-A6C34878D82A}">
                        <a16:rowId xmlns:a16="http://schemas.microsoft.com/office/drawing/2014/main" val="3396143473"/>
                      </a:ext>
                    </a:extLst>
                  </a:tr>
                </a:tbl>
              </a:graphicData>
            </a:graphic>
          </p:graphicFrame>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D1AAB1FF-3269-B249-8960-B6096DAACA59}"/>
                  </a:ext>
                </a:extLst>
              </p:cNvPr>
              <p:cNvSpPr/>
              <p:nvPr/>
            </p:nvSpPr>
            <p:spPr>
              <a:xfrm rot="19469708">
                <a:off x="6318773" y="1692747"/>
                <a:ext cx="3165674" cy="53245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CH" sz="900" i="1">
                          <a:latin typeface="Cambria Math" panose="02040503050406030204" pitchFamily="18" charset="0"/>
                        </a:rPr>
                        <m:t>𝑟</m:t>
                      </m:r>
                      <m:r>
                        <a:rPr lang="fr-CH" sz="900" i="1">
                          <a:latin typeface="Cambria Math" panose="02040503050406030204" pitchFamily="18" charset="0"/>
                        </a:rPr>
                        <m:t>=</m:t>
                      </m:r>
                      <m:f>
                        <m:fPr>
                          <m:ctrlPr>
                            <a:rPr lang="fr-CH" sz="900" i="1">
                              <a:latin typeface="Cambria Math" panose="02040503050406030204" pitchFamily="18" charset="0"/>
                            </a:rPr>
                          </m:ctrlPr>
                        </m:fPr>
                        <m:num>
                          <m:r>
                            <a:rPr lang="fr-CH" sz="900" i="1">
                              <a:latin typeface="Cambria Math" panose="02040503050406030204" pitchFamily="18" charset="0"/>
                            </a:rPr>
                            <m:t>𝑛</m:t>
                          </m:r>
                          <m:r>
                            <a:rPr lang="fr-CH" sz="900" i="1">
                              <a:latin typeface="Cambria Math" panose="02040503050406030204" pitchFamily="18" charset="0"/>
                            </a:rPr>
                            <m:t>(</m:t>
                          </m:r>
                          <m:nary>
                            <m:naryPr>
                              <m:chr m:val="∑"/>
                              <m:subHide m:val="on"/>
                              <m:supHide m:val="on"/>
                              <m:ctrlPr>
                                <a:rPr lang="fr-CH" sz="900" i="1">
                                  <a:latin typeface="Cambria Math" panose="02040503050406030204" pitchFamily="18" charset="0"/>
                                </a:rPr>
                              </m:ctrlPr>
                            </m:naryPr>
                            <m:sub/>
                            <m:sup/>
                            <m:e>
                              <m:r>
                                <a:rPr lang="fr-CH" sz="900" i="1">
                                  <a:latin typeface="Cambria Math" panose="02040503050406030204" pitchFamily="18" charset="0"/>
                                </a:rPr>
                                <m:t>𝑥𝑦</m:t>
                              </m:r>
                              <m:r>
                                <a:rPr lang="fr-CH" sz="900" i="1">
                                  <a:latin typeface="Cambria Math" panose="02040503050406030204" pitchFamily="18" charset="0"/>
                                </a:rPr>
                                <m:t>)−(</m:t>
                              </m:r>
                              <m:nary>
                                <m:naryPr>
                                  <m:chr m:val="∑"/>
                                  <m:subHide m:val="on"/>
                                  <m:supHide m:val="on"/>
                                  <m:ctrlPr>
                                    <a:rPr lang="fr-CH" sz="900" i="1">
                                      <a:latin typeface="Cambria Math" panose="02040503050406030204" pitchFamily="18" charset="0"/>
                                    </a:rPr>
                                  </m:ctrlPr>
                                </m:naryPr>
                                <m:sub/>
                                <m:sup/>
                                <m:e>
                                  <m:r>
                                    <a:rPr lang="fr-CH" sz="900" i="1">
                                      <a:latin typeface="Cambria Math" panose="02040503050406030204" pitchFamily="18" charset="0"/>
                                    </a:rPr>
                                    <m:t>𝑥</m:t>
                                  </m:r>
                                  <m:r>
                                    <a:rPr lang="fr-CH" sz="900" i="1">
                                      <a:latin typeface="Cambria Math" panose="02040503050406030204" pitchFamily="18" charset="0"/>
                                    </a:rPr>
                                    <m:t> )(</m:t>
                                  </m:r>
                                  <m:nary>
                                    <m:naryPr>
                                      <m:chr m:val="∑"/>
                                      <m:subHide m:val="on"/>
                                      <m:supHide m:val="on"/>
                                      <m:ctrlPr>
                                        <a:rPr lang="fr-CH" sz="900" i="1">
                                          <a:latin typeface="Cambria Math" panose="02040503050406030204" pitchFamily="18" charset="0"/>
                                        </a:rPr>
                                      </m:ctrlPr>
                                    </m:naryPr>
                                    <m:sub/>
                                    <m:sup/>
                                    <m:e>
                                      <m:r>
                                        <a:rPr lang="fr-CH" sz="900" i="1">
                                          <a:latin typeface="Cambria Math" panose="02040503050406030204" pitchFamily="18" charset="0"/>
                                        </a:rPr>
                                        <m:t>𝑦</m:t>
                                      </m:r>
                                      <m:r>
                                        <a:rPr lang="fr-CH" sz="900" i="1">
                                          <a:latin typeface="Cambria Math" panose="02040503050406030204" pitchFamily="18" charset="0"/>
                                        </a:rPr>
                                        <m:t>)</m:t>
                                      </m:r>
                                    </m:e>
                                  </m:nary>
                                </m:e>
                              </m:nary>
                            </m:e>
                          </m:nary>
                        </m:num>
                        <m:den>
                          <m:rad>
                            <m:radPr>
                              <m:degHide m:val="on"/>
                              <m:ctrlPr>
                                <a:rPr lang="fr-CH" sz="900" i="1">
                                  <a:latin typeface="Cambria Math" panose="02040503050406030204" pitchFamily="18" charset="0"/>
                                </a:rPr>
                              </m:ctrlPr>
                            </m:radPr>
                            <m:deg/>
                            <m:e>
                              <m:d>
                                <m:dPr>
                                  <m:begChr m:val="["/>
                                  <m:endChr m:val="]"/>
                                  <m:ctrlPr>
                                    <a:rPr lang="fr-CH" sz="900" i="1">
                                      <a:latin typeface="Cambria Math" panose="02040503050406030204" pitchFamily="18" charset="0"/>
                                    </a:rPr>
                                  </m:ctrlPr>
                                </m:dPr>
                                <m:e>
                                  <m:r>
                                    <a:rPr lang="fr-CH" sz="900" i="1">
                                      <a:latin typeface="Cambria Math" panose="02040503050406030204" pitchFamily="18" charset="0"/>
                                    </a:rPr>
                                    <m:t>𝑛</m:t>
                                  </m:r>
                                  <m:nary>
                                    <m:naryPr>
                                      <m:chr m:val="∑"/>
                                      <m:subHide m:val="on"/>
                                      <m:supHide m:val="on"/>
                                      <m:ctrlPr>
                                        <a:rPr lang="fr-CH" sz="900" i="1">
                                          <a:latin typeface="Cambria Math" panose="02040503050406030204" pitchFamily="18" charset="0"/>
                                        </a:rPr>
                                      </m:ctrlPr>
                                    </m:naryPr>
                                    <m:sub/>
                                    <m:sup/>
                                    <m:e>
                                      <m:sSup>
                                        <m:sSupPr>
                                          <m:ctrlPr>
                                            <a:rPr lang="fr-CH" sz="900" i="1">
                                              <a:latin typeface="Cambria Math" panose="02040503050406030204" pitchFamily="18" charset="0"/>
                                            </a:rPr>
                                          </m:ctrlPr>
                                        </m:sSupPr>
                                        <m:e>
                                          <m:r>
                                            <a:rPr lang="fr-CH" sz="900" i="1">
                                              <a:latin typeface="Cambria Math" panose="02040503050406030204" pitchFamily="18" charset="0"/>
                                            </a:rPr>
                                            <m:t>𝑥</m:t>
                                          </m:r>
                                        </m:e>
                                        <m:sup>
                                          <m:r>
                                            <a:rPr lang="fr-CH" sz="900" i="1">
                                              <a:latin typeface="Cambria Math" panose="02040503050406030204" pitchFamily="18" charset="0"/>
                                            </a:rPr>
                                            <m:t>2</m:t>
                                          </m:r>
                                        </m:sup>
                                      </m:sSup>
                                      <m:r>
                                        <a:rPr lang="fr-CH" sz="900" i="1">
                                          <a:latin typeface="Cambria Math" panose="02040503050406030204" pitchFamily="18" charset="0"/>
                                        </a:rPr>
                                        <m:t>−(</m:t>
                                      </m:r>
                                      <m:sSup>
                                        <m:sSupPr>
                                          <m:ctrlPr>
                                            <a:rPr lang="fr-CH" sz="900" i="1">
                                              <a:latin typeface="Cambria Math" panose="02040503050406030204" pitchFamily="18" charset="0"/>
                                            </a:rPr>
                                          </m:ctrlPr>
                                        </m:sSupPr>
                                        <m:e>
                                          <m:nary>
                                            <m:naryPr>
                                              <m:chr m:val="∑"/>
                                              <m:subHide m:val="on"/>
                                              <m:supHide m:val="on"/>
                                              <m:ctrlPr>
                                                <a:rPr lang="fr-CH" sz="900" i="1">
                                                  <a:latin typeface="Cambria Math" panose="02040503050406030204" pitchFamily="18" charset="0"/>
                                                </a:rPr>
                                              </m:ctrlPr>
                                            </m:naryPr>
                                            <m:sub/>
                                            <m:sup/>
                                            <m:e>
                                              <m:r>
                                                <a:rPr lang="fr-CH" sz="900" i="1">
                                                  <a:latin typeface="Cambria Math" panose="02040503050406030204" pitchFamily="18" charset="0"/>
                                                </a:rPr>
                                                <m:t>𝑥</m:t>
                                              </m:r>
                                              <m:r>
                                                <a:rPr lang="fr-CH" sz="900" i="1">
                                                  <a:latin typeface="Cambria Math" panose="02040503050406030204" pitchFamily="18" charset="0"/>
                                                </a:rPr>
                                                <m:t>)</m:t>
                                              </m:r>
                                            </m:e>
                                          </m:nary>
                                        </m:e>
                                        <m:sup>
                                          <m:r>
                                            <a:rPr lang="fr-CH" sz="900" i="1">
                                              <a:latin typeface="Cambria Math" panose="02040503050406030204" pitchFamily="18" charset="0"/>
                                            </a:rPr>
                                            <m:t>2</m:t>
                                          </m:r>
                                        </m:sup>
                                      </m:sSup>
                                    </m:e>
                                  </m:nary>
                                </m:e>
                              </m:d>
                              <m:d>
                                <m:dPr>
                                  <m:begChr m:val="["/>
                                  <m:endChr m:val="]"/>
                                  <m:ctrlPr>
                                    <a:rPr lang="fr-CH" sz="900" i="1">
                                      <a:latin typeface="Cambria Math" panose="02040503050406030204" pitchFamily="18" charset="0"/>
                                    </a:rPr>
                                  </m:ctrlPr>
                                </m:dPr>
                                <m:e>
                                  <m:r>
                                    <a:rPr lang="fr-CH" sz="900" i="1">
                                      <a:latin typeface="Cambria Math" panose="02040503050406030204" pitchFamily="18" charset="0"/>
                                    </a:rPr>
                                    <m:t>𝑛</m:t>
                                  </m:r>
                                  <m:nary>
                                    <m:naryPr>
                                      <m:chr m:val="∑"/>
                                      <m:subHide m:val="on"/>
                                      <m:supHide m:val="on"/>
                                      <m:ctrlPr>
                                        <a:rPr lang="fr-CH" sz="900" i="1">
                                          <a:latin typeface="Cambria Math" panose="02040503050406030204" pitchFamily="18" charset="0"/>
                                        </a:rPr>
                                      </m:ctrlPr>
                                    </m:naryPr>
                                    <m:sub/>
                                    <m:sup/>
                                    <m:e>
                                      <m:sSup>
                                        <m:sSupPr>
                                          <m:ctrlPr>
                                            <a:rPr lang="fr-CH" sz="900" i="1">
                                              <a:latin typeface="Cambria Math" panose="02040503050406030204" pitchFamily="18" charset="0"/>
                                            </a:rPr>
                                          </m:ctrlPr>
                                        </m:sSupPr>
                                        <m:e>
                                          <m:r>
                                            <a:rPr lang="fr-CH" sz="900" i="1">
                                              <a:latin typeface="Cambria Math" panose="02040503050406030204" pitchFamily="18" charset="0"/>
                                            </a:rPr>
                                            <m:t>𝑦</m:t>
                                          </m:r>
                                        </m:e>
                                        <m:sup>
                                          <m:r>
                                            <a:rPr lang="fr-CH" sz="900" i="1">
                                              <a:latin typeface="Cambria Math" panose="02040503050406030204" pitchFamily="18" charset="0"/>
                                            </a:rPr>
                                            <m:t>2</m:t>
                                          </m:r>
                                        </m:sup>
                                      </m:sSup>
                                      <m:r>
                                        <a:rPr lang="fr-CH" sz="900" i="1">
                                          <a:latin typeface="Cambria Math" panose="02040503050406030204" pitchFamily="18" charset="0"/>
                                        </a:rPr>
                                        <m:t>−(</m:t>
                                      </m:r>
                                      <m:sSup>
                                        <m:sSupPr>
                                          <m:ctrlPr>
                                            <a:rPr lang="fr-CH" sz="900" i="1">
                                              <a:latin typeface="Cambria Math" panose="02040503050406030204" pitchFamily="18" charset="0"/>
                                            </a:rPr>
                                          </m:ctrlPr>
                                        </m:sSupPr>
                                        <m:e>
                                          <m:nary>
                                            <m:naryPr>
                                              <m:chr m:val="∑"/>
                                              <m:subHide m:val="on"/>
                                              <m:supHide m:val="on"/>
                                              <m:ctrlPr>
                                                <a:rPr lang="fr-CH" sz="900" i="1">
                                                  <a:latin typeface="Cambria Math" panose="02040503050406030204" pitchFamily="18" charset="0"/>
                                                </a:rPr>
                                              </m:ctrlPr>
                                            </m:naryPr>
                                            <m:sub/>
                                            <m:sup/>
                                            <m:e>
                                              <m:r>
                                                <a:rPr lang="fr-CH" sz="900" i="1">
                                                  <a:latin typeface="Cambria Math" panose="02040503050406030204" pitchFamily="18" charset="0"/>
                                                </a:rPr>
                                                <m:t>𝑦</m:t>
                                              </m:r>
                                              <m:r>
                                                <a:rPr lang="fr-CH" sz="900" i="1">
                                                  <a:latin typeface="Cambria Math" panose="02040503050406030204" pitchFamily="18" charset="0"/>
                                                </a:rPr>
                                                <m:t>)</m:t>
                                              </m:r>
                                            </m:e>
                                          </m:nary>
                                        </m:e>
                                        <m:sup>
                                          <m:r>
                                            <a:rPr lang="fr-CH" sz="900" i="1">
                                              <a:latin typeface="Cambria Math" panose="02040503050406030204" pitchFamily="18" charset="0"/>
                                            </a:rPr>
                                            <m:t>2</m:t>
                                          </m:r>
                                        </m:sup>
                                      </m:sSup>
                                    </m:e>
                                  </m:nary>
                                </m:e>
                              </m:d>
                            </m:e>
                          </m:rad>
                        </m:den>
                      </m:f>
                    </m:oMath>
                  </m:oMathPara>
                </a14:m>
                <a:endParaRPr lang="en-US" sz="900" dirty="0"/>
              </a:p>
            </p:txBody>
          </p:sp>
        </mc:Choice>
        <mc:Fallback xmlns="">
          <p:sp>
            <p:nvSpPr>
              <p:cNvPr id="12" name="Rectangle 11">
                <a:extLst>
                  <a:ext uri="{FF2B5EF4-FFF2-40B4-BE49-F238E27FC236}">
                    <a16:creationId xmlns:a16="http://schemas.microsoft.com/office/drawing/2014/main" id="{D1AAB1FF-3269-B249-8960-B6096DAACA59}"/>
                  </a:ext>
                </a:extLst>
              </p:cNvPr>
              <p:cNvSpPr>
                <a:spLocks noRot="1" noChangeAspect="1" noMove="1" noResize="1" noEditPoints="1" noAdjustHandles="1" noChangeArrowheads="1" noChangeShapeType="1" noTextEdit="1"/>
              </p:cNvSpPr>
              <p:nvPr/>
            </p:nvSpPr>
            <p:spPr>
              <a:xfrm rot="19469708">
                <a:off x="6318773" y="1692747"/>
                <a:ext cx="3165674" cy="53245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57F89485-C1A1-6842-A938-ED63940E58D6}"/>
                  </a:ext>
                </a:extLst>
              </p:cNvPr>
              <p:cNvSpPr/>
              <p:nvPr/>
            </p:nvSpPr>
            <p:spPr>
              <a:xfrm>
                <a:off x="730959" y="5019366"/>
                <a:ext cx="3206583" cy="75232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CH" sz="1350" i="1">
                          <a:latin typeface="Cambria Math" panose="02040503050406030204" pitchFamily="18" charset="0"/>
                        </a:rPr>
                        <m:t>𝑟</m:t>
                      </m:r>
                      <m:r>
                        <a:rPr lang="fr-CH" sz="1350" i="1">
                          <a:latin typeface="Cambria Math" panose="02040503050406030204" pitchFamily="18" charset="0"/>
                        </a:rPr>
                        <m:t>=</m:t>
                      </m:r>
                      <m:f>
                        <m:fPr>
                          <m:ctrlPr>
                            <a:rPr lang="fr-CH" sz="1350" i="1">
                              <a:latin typeface="Cambria Math" panose="02040503050406030204" pitchFamily="18" charset="0"/>
                            </a:rPr>
                          </m:ctrlPr>
                        </m:fPr>
                        <m:num>
                          <m:r>
                            <a:rPr lang="fr-CH" sz="1350" i="1">
                              <a:latin typeface="Cambria Math" panose="02040503050406030204" pitchFamily="18" charset="0"/>
                            </a:rPr>
                            <m:t>𝑛</m:t>
                          </m:r>
                          <m:r>
                            <a:rPr lang="fr-CH" sz="1350" i="1">
                              <a:latin typeface="Cambria Math" panose="02040503050406030204" pitchFamily="18" charset="0"/>
                            </a:rPr>
                            <m:t>(</m:t>
                          </m:r>
                          <m:nary>
                            <m:naryPr>
                              <m:chr m:val="∑"/>
                              <m:subHide m:val="on"/>
                              <m:supHide m:val="on"/>
                              <m:ctrlPr>
                                <a:rPr lang="fr-CH" sz="1350" i="1">
                                  <a:latin typeface="Cambria Math" panose="02040503050406030204" pitchFamily="18" charset="0"/>
                                </a:rPr>
                              </m:ctrlPr>
                            </m:naryPr>
                            <m:sub/>
                            <m:sup/>
                            <m:e>
                              <m:r>
                                <a:rPr lang="fr-CH" sz="1350" i="1">
                                  <a:latin typeface="Cambria Math" panose="02040503050406030204" pitchFamily="18" charset="0"/>
                                </a:rPr>
                                <m:t>𝑥𝑦</m:t>
                              </m:r>
                              <m:r>
                                <a:rPr lang="fr-CH" sz="1350" i="1">
                                  <a:latin typeface="Cambria Math" panose="02040503050406030204" pitchFamily="18" charset="0"/>
                                </a:rPr>
                                <m:t>)−(</m:t>
                              </m:r>
                              <m:nary>
                                <m:naryPr>
                                  <m:chr m:val="∑"/>
                                  <m:subHide m:val="on"/>
                                  <m:supHide m:val="on"/>
                                  <m:ctrlPr>
                                    <a:rPr lang="fr-CH" sz="1350" i="1">
                                      <a:latin typeface="Cambria Math" panose="02040503050406030204" pitchFamily="18" charset="0"/>
                                    </a:rPr>
                                  </m:ctrlPr>
                                </m:naryPr>
                                <m:sub/>
                                <m:sup/>
                                <m:e>
                                  <m:r>
                                    <a:rPr lang="fr-CH" sz="1350" i="1">
                                      <a:latin typeface="Cambria Math" panose="02040503050406030204" pitchFamily="18" charset="0"/>
                                    </a:rPr>
                                    <m:t>𝑥</m:t>
                                  </m:r>
                                  <m:r>
                                    <a:rPr lang="fr-CH" sz="1350" i="1">
                                      <a:latin typeface="Cambria Math" panose="02040503050406030204" pitchFamily="18" charset="0"/>
                                    </a:rPr>
                                    <m:t> )(</m:t>
                                  </m:r>
                                  <m:nary>
                                    <m:naryPr>
                                      <m:chr m:val="∑"/>
                                      <m:subHide m:val="on"/>
                                      <m:supHide m:val="on"/>
                                      <m:ctrlPr>
                                        <a:rPr lang="fr-CH" sz="1350" i="1">
                                          <a:latin typeface="Cambria Math" panose="02040503050406030204" pitchFamily="18" charset="0"/>
                                        </a:rPr>
                                      </m:ctrlPr>
                                    </m:naryPr>
                                    <m:sub/>
                                    <m:sup/>
                                    <m:e>
                                      <m:r>
                                        <a:rPr lang="fr-CH" sz="1350" i="1">
                                          <a:latin typeface="Cambria Math" panose="02040503050406030204" pitchFamily="18" charset="0"/>
                                        </a:rPr>
                                        <m:t>𝑦</m:t>
                                      </m:r>
                                      <m:r>
                                        <a:rPr lang="fr-CH" sz="1350" i="1">
                                          <a:latin typeface="Cambria Math" panose="02040503050406030204" pitchFamily="18" charset="0"/>
                                        </a:rPr>
                                        <m:t>)</m:t>
                                      </m:r>
                                    </m:e>
                                  </m:nary>
                                </m:e>
                              </m:nary>
                            </m:e>
                          </m:nary>
                        </m:num>
                        <m:den>
                          <m:rad>
                            <m:radPr>
                              <m:degHide m:val="on"/>
                              <m:ctrlPr>
                                <a:rPr lang="fr-CH" sz="1350" i="1">
                                  <a:latin typeface="Cambria Math" panose="02040503050406030204" pitchFamily="18" charset="0"/>
                                </a:rPr>
                              </m:ctrlPr>
                            </m:radPr>
                            <m:deg/>
                            <m:e>
                              <m:d>
                                <m:dPr>
                                  <m:begChr m:val="["/>
                                  <m:endChr m:val="]"/>
                                  <m:ctrlPr>
                                    <a:rPr lang="fr-CH" sz="1350" i="1">
                                      <a:latin typeface="Cambria Math" panose="02040503050406030204" pitchFamily="18" charset="0"/>
                                    </a:rPr>
                                  </m:ctrlPr>
                                </m:dPr>
                                <m:e>
                                  <m:r>
                                    <a:rPr lang="fr-CH" sz="1350" i="1">
                                      <a:latin typeface="Cambria Math" panose="02040503050406030204" pitchFamily="18" charset="0"/>
                                    </a:rPr>
                                    <m:t>𝑛</m:t>
                                  </m:r>
                                  <m:nary>
                                    <m:naryPr>
                                      <m:chr m:val="∑"/>
                                      <m:subHide m:val="on"/>
                                      <m:supHide m:val="on"/>
                                      <m:ctrlPr>
                                        <a:rPr lang="fr-CH" sz="1350" i="1">
                                          <a:latin typeface="Cambria Math" panose="02040503050406030204" pitchFamily="18" charset="0"/>
                                        </a:rPr>
                                      </m:ctrlPr>
                                    </m:naryPr>
                                    <m:sub/>
                                    <m:sup/>
                                    <m:e>
                                      <m:sSup>
                                        <m:sSupPr>
                                          <m:ctrlPr>
                                            <a:rPr lang="fr-CH" sz="1350" i="1">
                                              <a:latin typeface="Cambria Math" panose="02040503050406030204" pitchFamily="18" charset="0"/>
                                            </a:rPr>
                                          </m:ctrlPr>
                                        </m:sSupPr>
                                        <m:e>
                                          <m:r>
                                            <a:rPr lang="fr-CH" sz="1350" i="1">
                                              <a:latin typeface="Cambria Math" panose="02040503050406030204" pitchFamily="18" charset="0"/>
                                            </a:rPr>
                                            <m:t>𝑥</m:t>
                                          </m:r>
                                        </m:e>
                                        <m:sup>
                                          <m:r>
                                            <a:rPr lang="fr-CH" sz="1350" i="1">
                                              <a:latin typeface="Cambria Math" panose="02040503050406030204" pitchFamily="18" charset="0"/>
                                            </a:rPr>
                                            <m:t>2</m:t>
                                          </m:r>
                                        </m:sup>
                                      </m:sSup>
                                      <m:r>
                                        <a:rPr lang="fr-CH" sz="1350" i="1">
                                          <a:latin typeface="Cambria Math" panose="02040503050406030204" pitchFamily="18" charset="0"/>
                                        </a:rPr>
                                        <m:t>−(</m:t>
                                      </m:r>
                                      <m:sSup>
                                        <m:sSupPr>
                                          <m:ctrlPr>
                                            <a:rPr lang="fr-CH" sz="1350" i="1">
                                              <a:latin typeface="Cambria Math" panose="02040503050406030204" pitchFamily="18" charset="0"/>
                                            </a:rPr>
                                          </m:ctrlPr>
                                        </m:sSupPr>
                                        <m:e>
                                          <m:nary>
                                            <m:naryPr>
                                              <m:chr m:val="∑"/>
                                              <m:subHide m:val="on"/>
                                              <m:supHide m:val="on"/>
                                              <m:ctrlPr>
                                                <a:rPr lang="fr-CH" sz="1350" i="1">
                                                  <a:latin typeface="Cambria Math" panose="02040503050406030204" pitchFamily="18" charset="0"/>
                                                </a:rPr>
                                              </m:ctrlPr>
                                            </m:naryPr>
                                            <m:sub/>
                                            <m:sup/>
                                            <m:e>
                                              <m:r>
                                                <a:rPr lang="fr-CH" sz="1350" i="1">
                                                  <a:latin typeface="Cambria Math" panose="02040503050406030204" pitchFamily="18" charset="0"/>
                                                </a:rPr>
                                                <m:t>𝑥</m:t>
                                              </m:r>
                                              <m:r>
                                                <a:rPr lang="fr-CH" sz="1350" i="1">
                                                  <a:latin typeface="Cambria Math" panose="02040503050406030204" pitchFamily="18" charset="0"/>
                                                </a:rPr>
                                                <m:t>)</m:t>
                                              </m:r>
                                            </m:e>
                                          </m:nary>
                                        </m:e>
                                        <m:sup>
                                          <m:r>
                                            <a:rPr lang="fr-CH" sz="1350" i="1">
                                              <a:latin typeface="Cambria Math" panose="02040503050406030204" pitchFamily="18" charset="0"/>
                                            </a:rPr>
                                            <m:t>2</m:t>
                                          </m:r>
                                        </m:sup>
                                      </m:sSup>
                                    </m:e>
                                  </m:nary>
                                </m:e>
                              </m:d>
                              <m:d>
                                <m:dPr>
                                  <m:begChr m:val="["/>
                                  <m:endChr m:val="]"/>
                                  <m:ctrlPr>
                                    <a:rPr lang="fr-CH" sz="1350" i="1">
                                      <a:latin typeface="Cambria Math" panose="02040503050406030204" pitchFamily="18" charset="0"/>
                                    </a:rPr>
                                  </m:ctrlPr>
                                </m:dPr>
                                <m:e>
                                  <m:r>
                                    <a:rPr lang="fr-CH" sz="1350" i="1">
                                      <a:latin typeface="Cambria Math" panose="02040503050406030204" pitchFamily="18" charset="0"/>
                                    </a:rPr>
                                    <m:t>𝑛</m:t>
                                  </m:r>
                                  <m:nary>
                                    <m:naryPr>
                                      <m:chr m:val="∑"/>
                                      <m:subHide m:val="on"/>
                                      <m:supHide m:val="on"/>
                                      <m:ctrlPr>
                                        <a:rPr lang="fr-CH" sz="1350" i="1">
                                          <a:latin typeface="Cambria Math" panose="02040503050406030204" pitchFamily="18" charset="0"/>
                                        </a:rPr>
                                      </m:ctrlPr>
                                    </m:naryPr>
                                    <m:sub/>
                                    <m:sup/>
                                    <m:e>
                                      <m:sSup>
                                        <m:sSupPr>
                                          <m:ctrlPr>
                                            <a:rPr lang="fr-CH" sz="1350" i="1">
                                              <a:latin typeface="Cambria Math" panose="02040503050406030204" pitchFamily="18" charset="0"/>
                                            </a:rPr>
                                          </m:ctrlPr>
                                        </m:sSupPr>
                                        <m:e>
                                          <m:r>
                                            <a:rPr lang="fr-CH" sz="1350" i="1">
                                              <a:latin typeface="Cambria Math" panose="02040503050406030204" pitchFamily="18" charset="0"/>
                                            </a:rPr>
                                            <m:t>𝑦</m:t>
                                          </m:r>
                                        </m:e>
                                        <m:sup>
                                          <m:r>
                                            <a:rPr lang="fr-CH" sz="1350" i="1">
                                              <a:latin typeface="Cambria Math" panose="02040503050406030204" pitchFamily="18" charset="0"/>
                                            </a:rPr>
                                            <m:t>2</m:t>
                                          </m:r>
                                        </m:sup>
                                      </m:sSup>
                                      <m:r>
                                        <a:rPr lang="fr-CH" sz="1350" i="1">
                                          <a:latin typeface="Cambria Math" panose="02040503050406030204" pitchFamily="18" charset="0"/>
                                        </a:rPr>
                                        <m:t>−(</m:t>
                                      </m:r>
                                      <m:sSup>
                                        <m:sSupPr>
                                          <m:ctrlPr>
                                            <a:rPr lang="fr-CH" sz="1350" i="1">
                                              <a:latin typeface="Cambria Math" panose="02040503050406030204" pitchFamily="18" charset="0"/>
                                            </a:rPr>
                                          </m:ctrlPr>
                                        </m:sSupPr>
                                        <m:e>
                                          <m:nary>
                                            <m:naryPr>
                                              <m:chr m:val="∑"/>
                                              <m:subHide m:val="on"/>
                                              <m:supHide m:val="on"/>
                                              <m:ctrlPr>
                                                <a:rPr lang="fr-CH" sz="1350" i="1">
                                                  <a:latin typeface="Cambria Math" panose="02040503050406030204" pitchFamily="18" charset="0"/>
                                                </a:rPr>
                                              </m:ctrlPr>
                                            </m:naryPr>
                                            <m:sub/>
                                            <m:sup/>
                                            <m:e>
                                              <m:r>
                                                <a:rPr lang="fr-CH" sz="1350" i="1">
                                                  <a:latin typeface="Cambria Math" panose="02040503050406030204" pitchFamily="18" charset="0"/>
                                                </a:rPr>
                                                <m:t>𝑦</m:t>
                                              </m:r>
                                              <m:r>
                                                <a:rPr lang="fr-CH" sz="1350" i="1">
                                                  <a:latin typeface="Cambria Math" panose="02040503050406030204" pitchFamily="18" charset="0"/>
                                                </a:rPr>
                                                <m:t>)</m:t>
                                              </m:r>
                                            </m:e>
                                          </m:nary>
                                        </m:e>
                                        <m:sup>
                                          <m:r>
                                            <a:rPr lang="fr-CH" sz="1350" i="1">
                                              <a:latin typeface="Cambria Math" panose="02040503050406030204" pitchFamily="18" charset="0"/>
                                            </a:rPr>
                                            <m:t>2</m:t>
                                          </m:r>
                                        </m:sup>
                                      </m:sSup>
                                    </m:e>
                                  </m:nary>
                                </m:e>
                              </m:d>
                            </m:e>
                          </m:rad>
                        </m:den>
                      </m:f>
                    </m:oMath>
                  </m:oMathPara>
                </a14:m>
                <a:endParaRPr lang="en-US" sz="1350" dirty="0"/>
              </a:p>
            </p:txBody>
          </p:sp>
        </mc:Choice>
        <mc:Fallback xmlns="">
          <p:sp>
            <p:nvSpPr>
              <p:cNvPr id="13" name="Rectangle 12">
                <a:extLst>
                  <a:ext uri="{FF2B5EF4-FFF2-40B4-BE49-F238E27FC236}">
                    <a16:creationId xmlns:a16="http://schemas.microsoft.com/office/drawing/2014/main" id="{57F89485-C1A1-6842-A938-ED63940E58D6}"/>
                  </a:ext>
                </a:extLst>
              </p:cNvPr>
              <p:cNvSpPr>
                <a:spLocks noRot="1" noChangeAspect="1" noMove="1" noResize="1" noEditPoints="1" noAdjustHandles="1" noChangeArrowheads="1" noChangeShapeType="1" noTextEdit="1"/>
              </p:cNvSpPr>
              <p:nvPr/>
            </p:nvSpPr>
            <p:spPr>
              <a:xfrm>
                <a:off x="730959" y="5019366"/>
                <a:ext cx="3206583" cy="752322"/>
              </a:xfrm>
              <a:prstGeom prst="rect">
                <a:avLst/>
              </a:prstGeom>
              <a:blipFill>
                <a:blip r:embed="rId6"/>
                <a:stretch>
                  <a:fillRect t="-45000" b="-58333"/>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44328AD3-9E0E-CA40-9DE4-ED00A729C9E7}"/>
              </a:ext>
            </a:extLst>
          </p:cNvPr>
          <p:cNvSpPr txBox="1"/>
          <p:nvPr/>
        </p:nvSpPr>
        <p:spPr>
          <a:xfrm>
            <a:off x="3804232" y="5143000"/>
            <a:ext cx="1328003" cy="300082"/>
          </a:xfrm>
          <a:prstGeom prst="rect">
            <a:avLst/>
          </a:prstGeom>
          <a:noFill/>
        </p:spPr>
        <p:txBody>
          <a:bodyPr wrap="square" rtlCol="0">
            <a:spAutoFit/>
          </a:bodyPr>
          <a:lstStyle/>
          <a:p>
            <a:r>
              <a:rPr lang="en-US" sz="1350" dirty="0"/>
              <a:t>becomes ...</a:t>
            </a:r>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49891A90-48B8-5848-A926-D77920856B63}"/>
                  </a:ext>
                </a:extLst>
              </p:cNvPr>
              <p:cNvSpPr/>
              <p:nvPr/>
            </p:nvSpPr>
            <p:spPr>
              <a:xfrm>
                <a:off x="4668501" y="5019366"/>
                <a:ext cx="2922723" cy="5827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CH" sz="1350" i="1">
                          <a:latin typeface="Cambria Math" panose="02040503050406030204" pitchFamily="18" charset="0"/>
                        </a:rPr>
                        <m:t>𝑟</m:t>
                      </m:r>
                      <m:r>
                        <a:rPr lang="fr-CH" sz="1350" i="1">
                          <a:latin typeface="Cambria Math" panose="02040503050406030204" pitchFamily="18" charset="0"/>
                        </a:rPr>
                        <m:t>=</m:t>
                      </m:r>
                      <m:f>
                        <m:fPr>
                          <m:ctrlPr>
                            <a:rPr lang="fr-CH" sz="1350" i="1">
                              <a:latin typeface="Cambria Math" panose="02040503050406030204" pitchFamily="18" charset="0"/>
                            </a:rPr>
                          </m:ctrlPr>
                        </m:fPr>
                        <m:num>
                          <m:r>
                            <a:rPr lang="fr-CH" sz="1350" i="1">
                              <a:latin typeface="Cambria Math" panose="02040503050406030204" pitchFamily="18" charset="0"/>
                            </a:rPr>
                            <m:t>6</m:t>
                          </m:r>
                          <m:d>
                            <m:dPr>
                              <m:ctrlPr>
                                <a:rPr lang="fr-CH" sz="1350" i="1">
                                  <a:latin typeface="Cambria Math" panose="02040503050406030204" pitchFamily="18" charset="0"/>
                                </a:rPr>
                              </m:ctrlPr>
                            </m:dPr>
                            <m:e>
                              <m:r>
                                <a:rPr lang="fr-CH" sz="1350" i="1">
                                  <a:latin typeface="Cambria Math" panose="02040503050406030204" pitchFamily="18" charset="0"/>
                                </a:rPr>
                                <m:t>148</m:t>
                              </m:r>
                            </m:e>
                          </m:d>
                          <m:r>
                            <a:rPr lang="fr-CH" sz="1350" i="1">
                              <a:latin typeface="Cambria Math" panose="02040503050406030204" pitchFamily="18" charset="0"/>
                            </a:rPr>
                            <m:t>−(30)(28)</m:t>
                          </m:r>
                        </m:num>
                        <m:den>
                          <m:rad>
                            <m:radPr>
                              <m:degHide m:val="on"/>
                              <m:ctrlPr>
                                <a:rPr lang="fr-CH" sz="1350" i="1">
                                  <a:latin typeface="Cambria Math" panose="02040503050406030204" pitchFamily="18" charset="0"/>
                                </a:rPr>
                              </m:ctrlPr>
                            </m:radPr>
                            <m:deg/>
                            <m:e>
                              <m:d>
                                <m:dPr>
                                  <m:begChr m:val="["/>
                                  <m:endChr m:val="]"/>
                                  <m:ctrlPr>
                                    <a:rPr lang="fr-CH" sz="1350" i="1">
                                      <a:latin typeface="Cambria Math" panose="02040503050406030204" pitchFamily="18" charset="0"/>
                                    </a:rPr>
                                  </m:ctrlPr>
                                </m:dPr>
                                <m:e>
                                  <m:r>
                                    <a:rPr lang="fr-CH" sz="1350" i="1">
                                      <a:latin typeface="Cambria Math" panose="02040503050406030204" pitchFamily="18" charset="0"/>
                                    </a:rPr>
                                    <m:t>6</m:t>
                                  </m:r>
                                  <m:d>
                                    <m:dPr>
                                      <m:ctrlPr>
                                        <a:rPr lang="fr-CH" sz="1350" i="1">
                                          <a:latin typeface="Cambria Math" panose="02040503050406030204" pitchFamily="18" charset="0"/>
                                        </a:rPr>
                                      </m:ctrlPr>
                                    </m:dPr>
                                    <m:e>
                                      <m:r>
                                        <a:rPr lang="fr-CH" sz="1350" i="1">
                                          <a:latin typeface="Cambria Math" panose="02040503050406030204" pitchFamily="18" charset="0"/>
                                        </a:rPr>
                                        <m:t>166</m:t>
                                      </m:r>
                                    </m:e>
                                  </m:d>
                                  <m:r>
                                    <a:rPr lang="fr-CH" sz="1350" i="1">
                                      <a:latin typeface="Cambria Math" panose="02040503050406030204" pitchFamily="18" charset="0"/>
                                    </a:rPr>
                                    <m:t>−</m:t>
                                  </m:r>
                                  <m:sSup>
                                    <m:sSupPr>
                                      <m:ctrlPr>
                                        <a:rPr lang="fr-CH" sz="1350" i="1">
                                          <a:latin typeface="Cambria Math" panose="02040503050406030204" pitchFamily="18" charset="0"/>
                                        </a:rPr>
                                      </m:ctrlPr>
                                    </m:sSupPr>
                                    <m:e>
                                      <m:r>
                                        <a:rPr lang="fr-CH" sz="1350" i="1">
                                          <a:latin typeface="Cambria Math" panose="02040503050406030204" pitchFamily="18" charset="0"/>
                                        </a:rPr>
                                        <m:t>30</m:t>
                                      </m:r>
                                    </m:e>
                                    <m:sup>
                                      <m:r>
                                        <a:rPr lang="fr-CH" sz="1350" i="1">
                                          <a:latin typeface="Cambria Math" panose="02040503050406030204" pitchFamily="18" charset="0"/>
                                        </a:rPr>
                                        <m:t>2</m:t>
                                      </m:r>
                                    </m:sup>
                                  </m:sSup>
                                </m:e>
                              </m:d>
                              <m:d>
                                <m:dPr>
                                  <m:begChr m:val="["/>
                                  <m:endChr m:val="]"/>
                                  <m:ctrlPr>
                                    <a:rPr lang="fr-CH" sz="1350" i="1">
                                      <a:latin typeface="Cambria Math" panose="02040503050406030204" pitchFamily="18" charset="0"/>
                                    </a:rPr>
                                  </m:ctrlPr>
                                </m:dPr>
                                <m:e>
                                  <m:r>
                                    <a:rPr lang="fr-CH" sz="1350" i="1">
                                      <a:latin typeface="Cambria Math" panose="02040503050406030204" pitchFamily="18" charset="0"/>
                                    </a:rPr>
                                    <m:t>6</m:t>
                                  </m:r>
                                  <m:d>
                                    <m:dPr>
                                      <m:ctrlPr>
                                        <a:rPr lang="fr-CH" sz="1350" i="1">
                                          <a:latin typeface="Cambria Math" panose="02040503050406030204" pitchFamily="18" charset="0"/>
                                        </a:rPr>
                                      </m:ctrlPr>
                                    </m:dPr>
                                    <m:e>
                                      <m:r>
                                        <a:rPr lang="fr-CH" sz="1350" i="1">
                                          <a:latin typeface="Cambria Math" panose="02040503050406030204" pitchFamily="18" charset="0"/>
                                        </a:rPr>
                                        <m:t>142</m:t>
                                      </m:r>
                                    </m:e>
                                  </m:d>
                                  <m:r>
                                    <a:rPr lang="fr-CH" sz="1350" i="1">
                                      <a:latin typeface="Cambria Math" panose="02040503050406030204" pitchFamily="18" charset="0"/>
                                    </a:rPr>
                                    <m:t>−</m:t>
                                  </m:r>
                                  <m:sSup>
                                    <m:sSupPr>
                                      <m:ctrlPr>
                                        <a:rPr lang="fr-CH" sz="1350" i="1">
                                          <a:latin typeface="Cambria Math" panose="02040503050406030204" pitchFamily="18" charset="0"/>
                                        </a:rPr>
                                      </m:ctrlPr>
                                    </m:sSupPr>
                                    <m:e>
                                      <m:r>
                                        <a:rPr lang="fr-CH" sz="1350" i="1">
                                          <a:latin typeface="Cambria Math" panose="02040503050406030204" pitchFamily="18" charset="0"/>
                                        </a:rPr>
                                        <m:t>28</m:t>
                                      </m:r>
                                    </m:e>
                                    <m:sup>
                                      <m:r>
                                        <a:rPr lang="fr-CH" sz="1350" i="1">
                                          <a:latin typeface="Cambria Math" panose="02040503050406030204" pitchFamily="18" charset="0"/>
                                        </a:rPr>
                                        <m:t>2</m:t>
                                      </m:r>
                                    </m:sup>
                                  </m:sSup>
                                </m:e>
                              </m:d>
                            </m:e>
                          </m:rad>
                        </m:den>
                      </m:f>
                    </m:oMath>
                  </m:oMathPara>
                </a14:m>
                <a:endParaRPr lang="en-US" sz="1350" dirty="0"/>
              </a:p>
            </p:txBody>
          </p:sp>
        </mc:Choice>
        <mc:Fallback xmlns="">
          <p:sp>
            <p:nvSpPr>
              <p:cNvPr id="15" name="Rectangle 14">
                <a:extLst>
                  <a:ext uri="{FF2B5EF4-FFF2-40B4-BE49-F238E27FC236}">
                    <a16:creationId xmlns:a16="http://schemas.microsoft.com/office/drawing/2014/main" id="{49891A90-48B8-5848-A926-D77920856B63}"/>
                  </a:ext>
                </a:extLst>
              </p:cNvPr>
              <p:cNvSpPr>
                <a:spLocks noRot="1" noChangeAspect="1" noMove="1" noResize="1" noEditPoints="1" noAdjustHandles="1" noChangeArrowheads="1" noChangeShapeType="1" noTextEdit="1"/>
              </p:cNvSpPr>
              <p:nvPr/>
            </p:nvSpPr>
            <p:spPr>
              <a:xfrm>
                <a:off x="4668501" y="5019366"/>
                <a:ext cx="2922723" cy="582724"/>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4588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t>
            </a:r>
            <a:r>
              <a:rPr lang="en-US" sz="2100">
                <a:solidFill>
                  <a:schemeClr val="bg1"/>
                </a:solidFill>
              </a:rPr>
              <a:t>APPROACHES </a:t>
            </a:r>
            <a:r>
              <a:rPr lang="en-US" sz="2100" b="1">
                <a:solidFill>
                  <a:schemeClr val="bg1"/>
                </a:solidFill>
              </a:rPr>
              <a:t>SL</a:t>
            </a:r>
            <a:endParaRPr lang="en-US" sz="2100" b="1" dirty="0">
              <a:solidFill>
                <a:schemeClr val="bg1"/>
              </a:solidFill>
            </a:endParaRP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Correlation coefficient (</a:t>
            </a:r>
            <a:r>
              <a:rPr lang="en-US" sz="3200" b="1" i="1" dirty="0" err="1"/>
              <a:t>r</a:t>
            </a:r>
            <a:r>
              <a:rPr lang="en-US" sz="3200" b="1" dirty="0" err="1"/>
              <a:t>-value</a:t>
            </a:r>
            <a:r>
              <a:rPr lang="en-US" sz="3200" b="1" dirty="0"/>
              <a:t>)</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166505" cy="300082"/>
          </a:xfrm>
          <a:prstGeom prst="rect">
            <a:avLst/>
          </a:prstGeom>
          <a:noFill/>
        </p:spPr>
        <p:txBody>
          <a:bodyPr wrap="square" rtlCol="0">
            <a:spAutoFit/>
          </a:bodyPr>
          <a:lstStyle/>
          <a:p>
            <a:r>
              <a:rPr lang="en-GB" sz="1350" dirty="0"/>
              <a:t>© Huw Jones 2019</a:t>
            </a:r>
          </a:p>
        </p:txBody>
      </p:sp>
      <mc:AlternateContent xmlns:mc="http://schemas.openxmlformats.org/markup-compatibility/2006" xmlns:a14="http://schemas.microsoft.com/office/drawing/2010/main">
        <mc:Choice Requires="a14">
          <p:sp>
            <p:nvSpPr>
              <p:cNvPr id="16" name="Subtitle 2">
                <a:extLst>
                  <a:ext uri="{FF2B5EF4-FFF2-40B4-BE49-F238E27FC236}">
                    <a16:creationId xmlns:a16="http://schemas.microsoft.com/office/drawing/2014/main" id="{116F4650-A815-124D-BFCC-F96B62A674CE}"/>
                  </a:ext>
                </a:extLst>
              </p:cNvPr>
              <p:cNvSpPr>
                <a:spLocks noGrp="1"/>
              </p:cNvSpPr>
              <p:nvPr>
                <p:ph type="subTitle" idx="1"/>
              </p:nvPr>
            </p:nvSpPr>
            <p:spPr>
              <a:xfrm>
                <a:off x="1204081" y="1794160"/>
                <a:ext cx="5986428" cy="3074248"/>
              </a:xfrm>
            </p:spPr>
            <p:txBody>
              <a:bodyPr>
                <a:normAutofit/>
              </a:bodyPr>
              <a:lstStyle/>
              <a:p>
                <a:pPr algn="l">
                  <a:lnSpc>
                    <a:spcPct val="100000"/>
                  </a:lnSpc>
                  <a:spcBef>
                    <a:spcPts val="0"/>
                  </a:spcBef>
                  <a:spcAft>
                    <a:spcPts val="1800"/>
                  </a:spcAft>
                </a:pPr>
                <a14:m>
                  <m:oMath xmlns:m="http://schemas.openxmlformats.org/officeDocument/2006/math">
                    <m:r>
                      <a:rPr lang="fr-CH" i="1" smtClean="0">
                        <a:latin typeface="Cambria Math" panose="02040503050406030204" pitchFamily="18" charset="0"/>
                      </a:rPr>
                      <m:t>𝑟</m:t>
                    </m:r>
                    <m:r>
                      <a:rPr lang="fr-CH" i="1" smtClean="0">
                        <a:latin typeface="Cambria Math" panose="02040503050406030204" pitchFamily="18" charset="0"/>
                      </a:rPr>
                      <m:t>=</m:t>
                    </m:r>
                    <m:f>
                      <m:fPr>
                        <m:ctrlPr>
                          <a:rPr lang="fr-CH" i="1">
                            <a:latin typeface="Cambria Math" panose="02040503050406030204" pitchFamily="18" charset="0"/>
                          </a:rPr>
                        </m:ctrlPr>
                      </m:fPr>
                      <m:num>
                        <m:r>
                          <a:rPr lang="fr-CH" i="1">
                            <a:latin typeface="Cambria Math" panose="02040503050406030204" pitchFamily="18" charset="0"/>
                          </a:rPr>
                          <m:t>6</m:t>
                        </m:r>
                        <m:d>
                          <m:dPr>
                            <m:ctrlPr>
                              <a:rPr lang="fr-CH" i="1">
                                <a:latin typeface="Cambria Math" panose="02040503050406030204" pitchFamily="18" charset="0"/>
                              </a:rPr>
                            </m:ctrlPr>
                          </m:dPr>
                          <m:e>
                            <m:r>
                              <a:rPr lang="fr-CH" i="1">
                                <a:latin typeface="Cambria Math" panose="02040503050406030204" pitchFamily="18" charset="0"/>
                              </a:rPr>
                              <m:t>148</m:t>
                            </m:r>
                          </m:e>
                        </m:d>
                        <m:r>
                          <a:rPr lang="fr-CH" i="1">
                            <a:latin typeface="Cambria Math" panose="02040503050406030204" pitchFamily="18" charset="0"/>
                          </a:rPr>
                          <m:t>−(30)(28)</m:t>
                        </m:r>
                      </m:num>
                      <m:den>
                        <m:rad>
                          <m:radPr>
                            <m:degHide m:val="on"/>
                            <m:ctrlPr>
                              <a:rPr lang="fr-CH" i="1">
                                <a:latin typeface="Cambria Math" panose="02040503050406030204" pitchFamily="18" charset="0"/>
                              </a:rPr>
                            </m:ctrlPr>
                          </m:radPr>
                          <m:deg/>
                          <m:e>
                            <m:d>
                              <m:dPr>
                                <m:begChr m:val="["/>
                                <m:endChr m:val="]"/>
                                <m:ctrlPr>
                                  <a:rPr lang="fr-CH" i="1">
                                    <a:latin typeface="Cambria Math" panose="02040503050406030204" pitchFamily="18" charset="0"/>
                                  </a:rPr>
                                </m:ctrlPr>
                              </m:dPr>
                              <m:e>
                                <m:r>
                                  <a:rPr lang="fr-CH" i="1">
                                    <a:latin typeface="Cambria Math" panose="02040503050406030204" pitchFamily="18" charset="0"/>
                                  </a:rPr>
                                  <m:t>6</m:t>
                                </m:r>
                                <m:d>
                                  <m:dPr>
                                    <m:ctrlPr>
                                      <a:rPr lang="fr-CH" i="1">
                                        <a:latin typeface="Cambria Math" panose="02040503050406030204" pitchFamily="18" charset="0"/>
                                      </a:rPr>
                                    </m:ctrlPr>
                                  </m:dPr>
                                  <m:e>
                                    <m:r>
                                      <a:rPr lang="fr-CH" i="1">
                                        <a:latin typeface="Cambria Math" panose="02040503050406030204" pitchFamily="18" charset="0"/>
                                      </a:rPr>
                                      <m:t>166</m:t>
                                    </m:r>
                                  </m:e>
                                </m:d>
                                <m:r>
                                  <a:rPr lang="fr-CH" i="1">
                                    <a:latin typeface="Cambria Math" panose="02040503050406030204" pitchFamily="18" charset="0"/>
                                  </a:rPr>
                                  <m:t>−</m:t>
                                </m:r>
                                <m:sSup>
                                  <m:sSupPr>
                                    <m:ctrlPr>
                                      <a:rPr lang="fr-CH" i="1">
                                        <a:latin typeface="Cambria Math" panose="02040503050406030204" pitchFamily="18" charset="0"/>
                                      </a:rPr>
                                    </m:ctrlPr>
                                  </m:sSupPr>
                                  <m:e>
                                    <m:r>
                                      <a:rPr lang="fr-CH" i="1">
                                        <a:latin typeface="Cambria Math" panose="02040503050406030204" pitchFamily="18" charset="0"/>
                                      </a:rPr>
                                      <m:t>30</m:t>
                                    </m:r>
                                  </m:e>
                                  <m:sup>
                                    <m:r>
                                      <a:rPr lang="fr-CH" i="1">
                                        <a:latin typeface="Cambria Math" panose="02040503050406030204" pitchFamily="18" charset="0"/>
                                      </a:rPr>
                                      <m:t>2</m:t>
                                    </m:r>
                                  </m:sup>
                                </m:sSup>
                              </m:e>
                            </m:d>
                            <m:d>
                              <m:dPr>
                                <m:begChr m:val="["/>
                                <m:endChr m:val="]"/>
                                <m:ctrlPr>
                                  <a:rPr lang="fr-CH" i="1">
                                    <a:latin typeface="Cambria Math" panose="02040503050406030204" pitchFamily="18" charset="0"/>
                                  </a:rPr>
                                </m:ctrlPr>
                              </m:dPr>
                              <m:e>
                                <m:r>
                                  <a:rPr lang="fr-CH" i="1">
                                    <a:latin typeface="Cambria Math" panose="02040503050406030204" pitchFamily="18" charset="0"/>
                                  </a:rPr>
                                  <m:t>6</m:t>
                                </m:r>
                                <m:d>
                                  <m:dPr>
                                    <m:ctrlPr>
                                      <a:rPr lang="fr-CH" i="1">
                                        <a:latin typeface="Cambria Math" panose="02040503050406030204" pitchFamily="18" charset="0"/>
                                      </a:rPr>
                                    </m:ctrlPr>
                                  </m:dPr>
                                  <m:e>
                                    <m:r>
                                      <a:rPr lang="fr-CH" i="1">
                                        <a:latin typeface="Cambria Math" panose="02040503050406030204" pitchFamily="18" charset="0"/>
                                      </a:rPr>
                                      <m:t>142</m:t>
                                    </m:r>
                                  </m:e>
                                </m:d>
                                <m:r>
                                  <a:rPr lang="fr-CH" i="1">
                                    <a:latin typeface="Cambria Math" panose="02040503050406030204" pitchFamily="18" charset="0"/>
                                  </a:rPr>
                                  <m:t>−</m:t>
                                </m:r>
                                <m:sSup>
                                  <m:sSupPr>
                                    <m:ctrlPr>
                                      <a:rPr lang="fr-CH" i="1">
                                        <a:latin typeface="Cambria Math" panose="02040503050406030204" pitchFamily="18" charset="0"/>
                                      </a:rPr>
                                    </m:ctrlPr>
                                  </m:sSupPr>
                                  <m:e>
                                    <m:r>
                                      <a:rPr lang="fr-CH" i="1">
                                        <a:latin typeface="Cambria Math" panose="02040503050406030204" pitchFamily="18" charset="0"/>
                                      </a:rPr>
                                      <m:t>28</m:t>
                                    </m:r>
                                  </m:e>
                                  <m:sup>
                                    <m:r>
                                      <a:rPr lang="fr-CH" i="1">
                                        <a:latin typeface="Cambria Math" panose="02040503050406030204" pitchFamily="18" charset="0"/>
                                      </a:rPr>
                                      <m:t>2</m:t>
                                    </m:r>
                                  </m:sup>
                                </m:sSup>
                              </m:e>
                            </m:d>
                          </m:e>
                        </m:rad>
                      </m:den>
                    </m:f>
                  </m:oMath>
                </a14:m>
                <a:r>
                  <a:rPr lang="en-US" dirty="0"/>
                  <a:t> </a:t>
                </a:r>
              </a:p>
              <a:p>
                <a:pPr algn="l">
                  <a:lnSpc>
                    <a:spcPct val="100000"/>
                  </a:lnSpc>
                  <a:spcBef>
                    <a:spcPts val="0"/>
                  </a:spcBef>
                  <a:spcAft>
                    <a:spcPts val="1800"/>
                  </a:spcAft>
                </a:pPr>
                <a14:m>
                  <m:oMath xmlns:m="http://schemas.openxmlformats.org/officeDocument/2006/math">
                    <m:r>
                      <a:rPr lang="fr-CH" i="1">
                        <a:latin typeface="Cambria Math" panose="02040503050406030204" pitchFamily="18" charset="0"/>
                      </a:rPr>
                      <m:t>𝑟</m:t>
                    </m:r>
                    <m:r>
                      <a:rPr lang="fr-CH" i="1">
                        <a:latin typeface="Cambria Math" panose="02040503050406030204" pitchFamily="18" charset="0"/>
                      </a:rPr>
                      <m:t>=</m:t>
                    </m:r>
                    <m:f>
                      <m:fPr>
                        <m:ctrlPr>
                          <a:rPr lang="fr-CH" i="1">
                            <a:latin typeface="Cambria Math" panose="02040503050406030204" pitchFamily="18" charset="0"/>
                          </a:rPr>
                        </m:ctrlPr>
                      </m:fPr>
                      <m:num>
                        <m:r>
                          <a:rPr lang="fr-CH" i="1">
                            <a:latin typeface="Cambria Math" panose="02040503050406030204" pitchFamily="18" charset="0"/>
                          </a:rPr>
                          <m:t>48</m:t>
                        </m:r>
                      </m:num>
                      <m:den>
                        <m:rad>
                          <m:radPr>
                            <m:degHide m:val="on"/>
                            <m:ctrlPr>
                              <a:rPr lang="fr-CH" i="1">
                                <a:latin typeface="Cambria Math" panose="02040503050406030204" pitchFamily="18" charset="0"/>
                              </a:rPr>
                            </m:ctrlPr>
                          </m:radPr>
                          <m:deg/>
                          <m:e>
                            <m:r>
                              <a:rPr lang="fr-CH" i="1">
                                <a:latin typeface="Cambria Math" panose="02040503050406030204" pitchFamily="18" charset="0"/>
                              </a:rPr>
                              <m:t>96</m:t>
                            </m:r>
                            <m:r>
                              <a:rPr lang="fr-CH" i="1">
                                <a:latin typeface="Cambria Math" panose="02040503050406030204" pitchFamily="18" charset="0"/>
                                <a:ea typeface="Cambria Math" panose="02040503050406030204" pitchFamily="18" charset="0"/>
                              </a:rPr>
                              <m:t>×68</m:t>
                            </m:r>
                          </m:e>
                        </m:rad>
                      </m:den>
                    </m:f>
                  </m:oMath>
                </a14:m>
                <a:r>
                  <a:rPr lang="en-US" dirty="0"/>
                  <a:t> </a:t>
                </a:r>
              </a:p>
              <a:p>
                <a:pPr algn="l">
                  <a:lnSpc>
                    <a:spcPct val="100000"/>
                  </a:lnSpc>
                  <a:spcBef>
                    <a:spcPts val="0"/>
                  </a:spcBef>
                  <a:spcAft>
                    <a:spcPts val="1800"/>
                  </a:spcAft>
                </a:pPr>
                <a14:m>
                  <m:oMath xmlns:m="http://schemas.openxmlformats.org/officeDocument/2006/math">
                    <m:r>
                      <a:rPr lang="fr-CH" i="1">
                        <a:latin typeface="Cambria Math" panose="02040503050406030204" pitchFamily="18" charset="0"/>
                      </a:rPr>
                      <m:t>𝑟</m:t>
                    </m:r>
                    <m:r>
                      <a:rPr lang="fr-CH" i="1">
                        <a:latin typeface="Cambria Math" panose="02040503050406030204" pitchFamily="18" charset="0"/>
                      </a:rPr>
                      <m:t>=</m:t>
                    </m:r>
                    <m:f>
                      <m:fPr>
                        <m:ctrlPr>
                          <a:rPr lang="fr-CH" i="1">
                            <a:latin typeface="Cambria Math" panose="02040503050406030204" pitchFamily="18" charset="0"/>
                          </a:rPr>
                        </m:ctrlPr>
                      </m:fPr>
                      <m:num>
                        <m:r>
                          <a:rPr lang="fr-CH" i="1">
                            <a:latin typeface="Cambria Math" panose="02040503050406030204" pitchFamily="18" charset="0"/>
                          </a:rPr>
                          <m:t>48</m:t>
                        </m:r>
                      </m:num>
                      <m:den>
                        <m:rad>
                          <m:radPr>
                            <m:degHide m:val="on"/>
                            <m:ctrlPr>
                              <a:rPr lang="fr-CH" i="1">
                                <a:latin typeface="Cambria Math" panose="02040503050406030204" pitchFamily="18" charset="0"/>
                              </a:rPr>
                            </m:ctrlPr>
                          </m:radPr>
                          <m:deg/>
                          <m:e>
                            <m:r>
                              <a:rPr lang="fr-CH" i="1">
                                <a:latin typeface="Cambria Math" panose="02040503050406030204" pitchFamily="18" charset="0"/>
                              </a:rPr>
                              <m:t>96</m:t>
                            </m:r>
                            <m:r>
                              <a:rPr lang="fr-CH" i="1">
                                <a:latin typeface="Cambria Math" panose="02040503050406030204" pitchFamily="18" charset="0"/>
                                <a:ea typeface="Cambria Math" panose="02040503050406030204" pitchFamily="18" charset="0"/>
                              </a:rPr>
                              <m:t>×68</m:t>
                            </m:r>
                          </m:e>
                        </m:rad>
                      </m:den>
                    </m:f>
                  </m:oMath>
                </a14:m>
                <a:r>
                  <a:rPr lang="en-US" dirty="0"/>
                  <a:t> </a:t>
                </a:r>
              </a:p>
              <a:p>
                <a:pPr algn="l">
                  <a:lnSpc>
                    <a:spcPct val="100000"/>
                  </a:lnSpc>
                  <a:spcBef>
                    <a:spcPts val="0"/>
                  </a:spcBef>
                  <a:spcAft>
                    <a:spcPts val="1800"/>
                  </a:spcAft>
                </a:pPr>
                <a14:m>
                  <m:oMath xmlns:m="http://schemas.openxmlformats.org/officeDocument/2006/math">
                    <m:r>
                      <a:rPr lang="fr-CH" i="1">
                        <a:latin typeface="Cambria Math" panose="02040503050406030204" pitchFamily="18" charset="0"/>
                      </a:rPr>
                      <m:t>𝑟</m:t>
                    </m:r>
                    <m:r>
                      <a:rPr lang="fr-CH" i="1">
                        <a:latin typeface="Cambria Math" panose="02040503050406030204" pitchFamily="18" charset="0"/>
                        <a:ea typeface="Cambria Math" panose="02040503050406030204" pitchFamily="18" charset="0"/>
                      </a:rPr>
                      <m:t>≈0.59</m:t>
                    </m:r>
                  </m:oMath>
                </a14:m>
                <a:r>
                  <a:rPr lang="en-US" dirty="0"/>
                  <a:t> </a:t>
                </a:r>
                <a:endParaRPr lang="en-US" sz="1350" dirty="0"/>
              </a:p>
            </p:txBody>
          </p:sp>
        </mc:Choice>
        <mc:Fallback xmlns="">
          <p:sp>
            <p:nvSpPr>
              <p:cNvPr id="16" name="Subtitle 2">
                <a:extLst>
                  <a:ext uri="{FF2B5EF4-FFF2-40B4-BE49-F238E27FC236}">
                    <a16:creationId xmlns:a16="http://schemas.microsoft.com/office/drawing/2014/main" id="{116F4650-A815-124D-BFCC-F96B62A674CE}"/>
                  </a:ext>
                </a:extLst>
              </p:cNvPr>
              <p:cNvSpPr>
                <a:spLocks noGrp="1" noRot="1" noChangeAspect="1" noMove="1" noResize="1" noEditPoints="1" noAdjustHandles="1" noChangeArrowheads="1" noChangeShapeType="1" noTextEdit="1"/>
              </p:cNvSpPr>
              <p:nvPr>
                <p:ph type="subTitle" idx="1"/>
              </p:nvPr>
            </p:nvSpPr>
            <p:spPr>
              <a:xfrm>
                <a:off x="1204081" y="1794160"/>
                <a:ext cx="5986428" cy="3074248"/>
              </a:xfrm>
              <a:blipFill>
                <a:blip r:embed="rId4"/>
                <a:stretch>
                  <a:fillRect/>
                </a:stretch>
              </a:blipFill>
            </p:spPr>
            <p:txBody>
              <a:bodyPr/>
              <a:lstStyle/>
              <a:p>
                <a:r>
                  <a:rPr lang="en-GB">
                    <a:noFill/>
                  </a:rPr>
                  <a:t> </a:t>
                </a:r>
              </a:p>
            </p:txBody>
          </p:sp>
        </mc:Fallback>
      </mc:AlternateContent>
      <p:pic>
        <p:nvPicPr>
          <p:cNvPr id="11" name="Picture 10" descr="A screenshot of a cell phone&#10;&#10;Description automatically generated">
            <a:extLst>
              <a:ext uri="{FF2B5EF4-FFF2-40B4-BE49-F238E27FC236}">
                <a16:creationId xmlns:a16="http://schemas.microsoft.com/office/drawing/2014/main" id="{1E7D9591-098C-4ECA-92CF-9D6083510D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240" y="4868409"/>
            <a:ext cx="5126736" cy="1219200"/>
          </a:xfrm>
          <a:prstGeom prst="rect">
            <a:avLst/>
          </a:prstGeom>
        </p:spPr>
      </p:pic>
    </p:spTree>
    <p:extLst>
      <p:ext uri="{BB962C8B-B14F-4D97-AF65-F5344CB8AC3E}">
        <p14:creationId xmlns:p14="http://schemas.microsoft.com/office/powerpoint/2010/main" val="26533207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779</TotalTime>
  <Words>265</Words>
  <Application>Microsoft Office PowerPoint</Application>
  <PresentationFormat>On-screen Show (4:3)</PresentationFormat>
  <Paragraphs>97</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Cambria Math</vt:lpstr>
      <vt:lpstr>Office Theme</vt:lpstr>
      <vt:lpstr>Statistics and probability Calculation of the r-value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Harriet Gatley</cp:lastModifiedBy>
  <cp:revision>60</cp:revision>
  <dcterms:created xsi:type="dcterms:W3CDTF">2018-08-21T14:08:13Z</dcterms:created>
  <dcterms:modified xsi:type="dcterms:W3CDTF">2019-07-02T16:13:19Z</dcterms:modified>
</cp:coreProperties>
</file>